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56" r:id="rId2"/>
    <p:sldId id="257" r:id="rId3"/>
    <p:sldId id="298" r:id="rId4"/>
    <p:sldId id="270" r:id="rId5"/>
    <p:sldId id="293" r:id="rId6"/>
    <p:sldId id="273" r:id="rId7"/>
    <p:sldId id="272" r:id="rId8"/>
    <p:sldId id="280" r:id="rId9"/>
  </p:sldIdLst>
  <p:sldSz cx="9144000" cy="6858000" type="screen4x3"/>
  <p:notesSz cx="6742113" cy="98726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29" autoAdjust="0"/>
    <p:restoredTop sz="94660"/>
  </p:normalViewPr>
  <p:slideViewPr>
    <p:cSldViewPr>
      <p:cViewPr varScale="1">
        <p:scale>
          <a:sx n="69" d="100"/>
          <a:sy n="69" d="100"/>
        </p:scale>
        <p:origin x="-14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BA2CB-0D61-4F8F-9766-88F70FC5D32E}" type="datetimeFigureOut">
              <a:rPr lang="ru-RU" smtClean="0"/>
              <a:pPr/>
              <a:t>27.10.2015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B80B-057C-4E56-9368-0C6911C008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BA2CB-0D61-4F8F-9766-88F70FC5D32E}" type="datetimeFigureOut">
              <a:rPr lang="ru-RU" smtClean="0"/>
              <a:pPr/>
              <a:t>27.10.2015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B80B-057C-4E56-9368-0C6911C008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BA2CB-0D61-4F8F-9766-88F70FC5D32E}" type="datetimeFigureOut">
              <a:rPr lang="ru-RU" smtClean="0"/>
              <a:pPr/>
              <a:t>27.10.2015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B80B-057C-4E56-9368-0C6911C008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BA2CB-0D61-4F8F-9766-88F70FC5D32E}" type="datetimeFigureOut">
              <a:rPr lang="ru-RU" smtClean="0"/>
              <a:pPr/>
              <a:t>27.10.2015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B80B-057C-4E56-9368-0C6911C008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BA2CB-0D61-4F8F-9766-88F70FC5D32E}" type="datetimeFigureOut">
              <a:rPr lang="ru-RU" smtClean="0"/>
              <a:pPr/>
              <a:t>27.10.2015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B80B-057C-4E56-9368-0C6911C008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BA2CB-0D61-4F8F-9766-88F70FC5D32E}" type="datetimeFigureOut">
              <a:rPr lang="ru-RU" smtClean="0"/>
              <a:pPr/>
              <a:t>27.10.2015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B80B-057C-4E56-9368-0C6911C008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BA2CB-0D61-4F8F-9766-88F70FC5D32E}" type="datetimeFigureOut">
              <a:rPr lang="ru-RU" smtClean="0"/>
              <a:pPr/>
              <a:t>27.10.2015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B80B-057C-4E56-9368-0C6911C008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BA2CB-0D61-4F8F-9766-88F70FC5D32E}" type="datetimeFigureOut">
              <a:rPr lang="ru-RU" smtClean="0"/>
              <a:pPr/>
              <a:t>27.10.2015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B80B-057C-4E56-9368-0C6911C008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BA2CB-0D61-4F8F-9766-88F70FC5D32E}" type="datetimeFigureOut">
              <a:rPr lang="ru-RU" smtClean="0"/>
              <a:pPr/>
              <a:t>27.10.2015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B80B-057C-4E56-9368-0C6911C008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BA2CB-0D61-4F8F-9766-88F70FC5D32E}" type="datetimeFigureOut">
              <a:rPr lang="ru-RU" smtClean="0"/>
              <a:pPr/>
              <a:t>27.10.2015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B80B-057C-4E56-9368-0C6911C008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BA2CB-0D61-4F8F-9766-88F70FC5D32E}" type="datetimeFigureOut">
              <a:rPr lang="ru-RU" smtClean="0"/>
              <a:pPr/>
              <a:t>27.10.2015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B80B-057C-4E56-9368-0C6911C008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DBA2CB-0D61-4F8F-9766-88F70FC5D32E}" type="datetimeFigureOut">
              <a:rPr lang="ru-RU" smtClean="0"/>
              <a:pPr/>
              <a:t>27.10.2015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45B80B-057C-4E56-9368-0C6911C0086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034" y="785795"/>
            <a:ext cx="8358247" cy="5929354"/>
          </a:xfrm>
        </p:spPr>
        <p:txBody>
          <a:bodyPr>
            <a:normAutofit/>
          </a:bodyPr>
          <a:lstStyle/>
          <a:p>
            <a:r>
              <a:rPr lang="ru-RU" sz="1400" dirty="0" smtClean="0">
                <a:solidFill>
                  <a:schemeClr val="tx2"/>
                </a:solidFill>
              </a:rPr>
              <a:t>	</a:t>
            </a:r>
            <a:r>
              <a:rPr lang="ru-RU" sz="1600" dirty="0" smtClean="0">
                <a:solidFill>
                  <a:srgbClr val="C00000"/>
                </a:solidFill>
              </a:rPr>
              <a:t>Физкультурные </a:t>
            </a:r>
            <a:r>
              <a:rPr lang="ru-RU" sz="1600" dirty="0">
                <a:solidFill>
                  <a:srgbClr val="C00000"/>
                </a:solidFill>
              </a:rPr>
              <a:t>занятия являются одной из основных форм организации двигательной деятельности ребенка в детском саду. Физкультурное занятие в зависимости от конкретных задач можно провести в следующих формах:</a:t>
            </a:r>
          </a:p>
          <a:p>
            <a:pPr algn="l">
              <a:buFont typeface="Wingdings" pitchFamily="2" charset="2"/>
              <a:buChar char="Ø"/>
            </a:pPr>
            <a:r>
              <a:rPr lang="ru-RU" sz="1600" i="1" dirty="0" smtClean="0">
                <a:solidFill>
                  <a:srgbClr val="C00000"/>
                </a:solidFill>
              </a:rPr>
              <a:t>традиционное </a:t>
            </a:r>
            <a:r>
              <a:rPr lang="ru-RU" sz="1600" i="1" dirty="0">
                <a:solidFill>
                  <a:srgbClr val="C00000"/>
                </a:solidFill>
              </a:rPr>
              <a:t>(классическое) занятие,</a:t>
            </a:r>
            <a:r>
              <a:rPr lang="ru-RU" sz="1600" dirty="0">
                <a:solidFill>
                  <a:srgbClr val="C00000"/>
                </a:solidFill>
              </a:rPr>
              <a:t> </a:t>
            </a:r>
            <a:r>
              <a:rPr lang="ru-RU" sz="1600" dirty="0" smtClean="0">
                <a:solidFill>
                  <a:srgbClr val="C00000"/>
                </a:solidFill>
              </a:rPr>
              <a:t>состоящее </a:t>
            </a:r>
            <a:r>
              <a:rPr lang="ru-RU" sz="1600" dirty="0">
                <a:solidFill>
                  <a:srgbClr val="C00000"/>
                </a:solidFill>
              </a:rPr>
              <a:t>из вводно-подготовительной, </a:t>
            </a:r>
            <a:r>
              <a:rPr lang="ru-RU" sz="1600" dirty="0" smtClean="0">
                <a:solidFill>
                  <a:srgbClr val="C00000"/>
                </a:solidFill>
              </a:rPr>
              <a:t>основной </a:t>
            </a:r>
            <a:r>
              <a:rPr lang="ru-RU" sz="1600" dirty="0">
                <a:solidFill>
                  <a:srgbClr val="C00000"/>
                </a:solidFill>
              </a:rPr>
              <a:t>и заключительной </a:t>
            </a:r>
            <a:r>
              <a:rPr lang="ru-RU" sz="1600" dirty="0" smtClean="0">
                <a:solidFill>
                  <a:srgbClr val="C00000"/>
                </a:solidFill>
              </a:rPr>
              <a:t>части;</a:t>
            </a:r>
          </a:p>
          <a:p>
            <a:pPr algn="l">
              <a:buFont typeface="Wingdings" pitchFamily="2" charset="2"/>
              <a:buChar char="Ø"/>
            </a:pPr>
            <a:r>
              <a:rPr lang="ru-RU" sz="1600" dirty="0" smtClean="0">
                <a:solidFill>
                  <a:srgbClr val="C00000"/>
                </a:solidFill>
              </a:rPr>
              <a:t> </a:t>
            </a:r>
            <a:r>
              <a:rPr lang="ru-RU" sz="1600" i="1" dirty="0">
                <a:solidFill>
                  <a:srgbClr val="C00000"/>
                </a:solidFill>
              </a:rPr>
              <a:t>круговая тренировка</a:t>
            </a:r>
            <a:r>
              <a:rPr lang="ru-RU" sz="1600" dirty="0" smtClean="0">
                <a:solidFill>
                  <a:srgbClr val="C00000"/>
                </a:solidFill>
              </a:rPr>
              <a:t>;</a:t>
            </a:r>
          </a:p>
          <a:p>
            <a:pPr algn="l">
              <a:buFont typeface="Wingdings" pitchFamily="2" charset="2"/>
              <a:buChar char="Ø"/>
            </a:pPr>
            <a:r>
              <a:rPr lang="ru-RU" sz="1600" dirty="0" smtClean="0">
                <a:solidFill>
                  <a:srgbClr val="C00000"/>
                </a:solidFill>
              </a:rPr>
              <a:t> </a:t>
            </a:r>
            <a:r>
              <a:rPr lang="ru-RU" sz="1600" i="1" dirty="0">
                <a:solidFill>
                  <a:srgbClr val="C00000"/>
                </a:solidFill>
              </a:rPr>
              <a:t>занятие тренировочного типа</a:t>
            </a:r>
            <a:r>
              <a:rPr lang="ru-RU" sz="1600" dirty="0">
                <a:solidFill>
                  <a:srgbClr val="C00000"/>
                </a:solidFill>
              </a:rPr>
              <a:t> для отработки определенных движений или упражнений</a:t>
            </a:r>
            <a:r>
              <a:rPr lang="ru-RU" sz="1600" dirty="0" smtClean="0">
                <a:solidFill>
                  <a:srgbClr val="C00000"/>
                </a:solidFill>
              </a:rPr>
              <a:t>;</a:t>
            </a:r>
          </a:p>
          <a:p>
            <a:pPr algn="l">
              <a:buFont typeface="Wingdings" pitchFamily="2" charset="2"/>
              <a:buChar char="Ø"/>
            </a:pPr>
            <a:r>
              <a:rPr lang="ru-RU" sz="1600" dirty="0" smtClean="0">
                <a:solidFill>
                  <a:srgbClr val="C00000"/>
                </a:solidFill>
              </a:rPr>
              <a:t> </a:t>
            </a:r>
            <a:r>
              <a:rPr lang="ru-RU" sz="1600" i="1" dirty="0">
                <a:solidFill>
                  <a:srgbClr val="C00000"/>
                </a:solidFill>
              </a:rPr>
              <a:t>комплексное занятие</a:t>
            </a:r>
            <a:r>
              <a:rPr lang="ru-RU" sz="1600" dirty="0">
                <a:solidFill>
                  <a:srgbClr val="C00000"/>
                </a:solidFill>
              </a:rPr>
              <a:t>, объединенное одним игровым сюжетом и включающее задания по развитию речи и музыкальные номера</a:t>
            </a:r>
            <a:r>
              <a:rPr lang="ru-RU" sz="1600" dirty="0" smtClean="0">
                <a:solidFill>
                  <a:srgbClr val="C00000"/>
                </a:solidFill>
              </a:rPr>
              <a:t>;</a:t>
            </a:r>
          </a:p>
          <a:p>
            <a:pPr algn="l">
              <a:buFont typeface="Wingdings" pitchFamily="2" charset="2"/>
              <a:buChar char="Ø"/>
            </a:pPr>
            <a:r>
              <a:rPr lang="ru-RU" sz="1600" dirty="0" smtClean="0">
                <a:solidFill>
                  <a:srgbClr val="C00000"/>
                </a:solidFill>
              </a:rPr>
              <a:t> </a:t>
            </a:r>
            <a:r>
              <a:rPr lang="ru-RU" sz="1600" i="1" dirty="0">
                <a:solidFill>
                  <a:srgbClr val="C00000"/>
                </a:solidFill>
              </a:rPr>
              <a:t>обучающее занятие</a:t>
            </a:r>
            <a:r>
              <a:rPr lang="ru-RU" sz="1600" dirty="0">
                <a:solidFill>
                  <a:srgbClr val="C00000"/>
                </a:solidFill>
              </a:rPr>
              <a:t>, на котором разучиваются новые </a:t>
            </a:r>
            <a:r>
              <a:rPr lang="ru-RU" sz="1600" dirty="0" smtClean="0">
                <a:solidFill>
                  <a:srgbClr val="C00000"/>
                </a:solidFill>
              </a:rPr>
              <a:t>упражнения;</a:t>
            </a:r>
          </a:p>
          <a:p>
            <a:pPr algn="l">
              <a:buFont typeface="Wingdings" pitchFamily="2" charset="2"/>
              <a:buChar char="Ø"/>
            </a:pPr>
            <a:r>
              <a:rPr lang="ru-RU" sz="1600" i="1" dirty="0" smtClean="0">
                <a:solidFill>
                  <a:srgbClr val="C00000"/>
                </a:solidFill>
              </a:rPr>
              <a:t>занятия-соревнования</a:t>
            </a:r>
            <a:r>
              <a:rPr lang="ru-RU" sz="1600" dirty="0">
                <a:solidFill>
                  <a:srgbClr val="C00000"/>
                </a:solidFill>
              </a:rPr>
              <a:t>, построенное на командных играх и играх-эстафетах</a:t>
            </a:r>
            <a:r>
              <a:rPr lang="ru-RU" sz="1600" dirty="0" smtClean="0">
                <a:solidFill>
                  <a:srgbClr val="C00000"/>
                </a:solidFill>
              </a:rPr>
              <a:t>;</a:t>
            </a:r>
          </a:p>
          <a:p>
            <a:pPr algn="l">
              <a:buFont typeface="Wingdings" pitchFamily="2" charset="2"/>
              <a:buChar char="Ø"/>
            </a:pPr>
            <a:r>
              <a:rPr lang="ru-RU" sz="1600" dirty="0" smtClean="0">
                <a:solidFill>
                  <a:srgbClr val="C00000"/>
                </a:solidFill>
              </a:rPr>
              <a:t> </a:t>
            </a:r>
            <a:r>
              <a:rPr lang="ru-RU" sz="1600" i="1" dirty="0">
                <a:solidFill>
                  <a:srgbClr val="C00000"/>
                </a:solidFill>
              </a:rPr>
              <a:t>двигательные рассказы</a:t>
            </a:r>
            <a:r>
              <a:rPr lang="ru-RU" sz="1600" dirty="0" smtClean="0">
                <a:solidFill>
                  <a:srgbClr val="C00000"/>
                </a:solidFill>
              </a:rPr>
              <a:t>;</a:t>
            </a:r>
          </a:p>
          <a:p>
            <a:pPr algn="l">
              <a:buFont typeface="Wingdings" pitchFamily="2" charset="2"/>
              <a:buChar char="Ø"/>
            </a:pPr>
            <a:r>
              <a:rPr lang="ru-RU" sz="1600" dirty="0" smtClean="0">
                <a:solidFill>
                  <a:srgbClr val="C00000"/>
                </a:solidFill>
              </a:rPr>
              <a:t> </a:t>
            </a:r>
            <a:r>
              <a:rPr lang="ru-RU" sz="1600" i="1" dirty="0">
                <a:solidFill>
                  <a:srgbClr val="C00000"/>
                </a:solidFill>
              </a:rPr>
              <a:t>сюжетно-игровые </a:t>
            </a:r>
            <a:r>
              <a:rPr lang="ru-RU" sz="1600" i="1" dirty="0" smtClean="0">
                <a:solidFill>
                  <a:srgbClr val="C00000"/>
                </a:solidFill>
              </a:rPr>
              <a:t>занятия</a:t>
            </a:r>
            <a:r>
              <a:rPr lang="ru-RU" sz="1600" dirty="0" smtClean="0">
                <a:solidFill>
                  <a:srgbClr val="C00000"/>
                </a:solidFill>
              </a:rPr>
              <a:t>;</a:t>
            </a:r>
          </a:p>
          <a:p>
            <a:pPr algn="l">
              <a:buFont typeface="Wingdings" pitchFamily="2" charset="2"/>
              <a:buChar char="Ø"/>
            </a:pPr>
            <a:r>
              <a:rPr lang="ru-RU" sz="1600" i="1" dirty="0" smtClean="0">
                <a:solidFill>
                  <a:srgbClr val="C00000"/>
                </a:solidFill>
              </a:rPr>
              <a:t>занятия </a:t>
            </a:r>
            <a:r>
              <a:rPr lang="ru-RU" sz="1600" i="1" dirty="0">
                <a:solidFill>
                  <a:srgbClr val="C00000"/>
                </a:solidFill>
              </a:rPr>
              <a:t>ритмической </a:t>
            </a:r>
            <a:r>
              <a:rPr lang="ru-RU" sz="1600" i="1" dirty="0" smtClean="0">
                <a:solidFill>
                  <a:srgbClr val="C00000"/>
                </a:solidFill>
              </a:rPr>
              <a:t>гимнастикой</a:t>
            </a:r>
            <a:r>
              <a:rPr lang="ru-RU" sz="1600" dirty="0" smtClean="0">
                <a:solidFill>
                  <a:srgbClr val="C00000"/>
                </a:solidFill>
              </a:rPr>
              <a:t>;</a:t>
            </a:r>
          </a:p>
          <a:p>
            <a:pPr algn="l">
              <a:buFont typeface="Wingdings" pitchFamily="2" charset="2"/>
              <a:buChar char="Ø"/>
            </a:pPr>
            <a:r>
              <a:rPr lang="ru-RU" sz="1600" i="1" dirty="0" smtClean="0">
                <a:solidFill>
                  <a:srgbClr val="C00000"/>
                </a:solidFill>
              </a:rPr>
              <a:t>самостоятельное </a:t>
            </a:r>
            <a:r>
              <a:rPr lang="ru-RU" sz="1600" i="1" dirty="0">
                <a:solidFill>
                  <a:srgbClr val="C00000"/>
                </a:solidFill>
              </a:rPr>
              <a:t>занятие по </a:t>
            </a:r>
            <a:r>
              <a:rPr lang="ru-RU" sz="1600" i="1" dirty="0" smtClean="0">
                <a:solidFill>
                  <a:srgbClr val="C00000"/>
                </a:solidFill>
              </a:rPr>
              <a:t>интересам;</a:t>
            </a:r>
          </a:p>
          <a:p>
            <a:pPr algn="l">
              <a:buFont typeface="Wingdings" pitchFamily="2" charset="2"/>
              <a:buChar char="Ø"/>
            </a:pPr>
            <a:r>
              <a:rPr lang="ru-RU" sz="1600" i="1" dirty="0" smtClean="0">
                <a:solidFill>
                  <a:srgbClr val="C00000"/>
                </a:solidFill>
              </a:rPr>
              <a:t>занятие </a:t>
            </a:r>
            <a:r>
              <a:rPr lang="ru-RU" sz="1600" i="1" dirty="0">
                <a:solidFill>
                  <a:srgbClr val="C00000"/>
                </a:solidFill>
              </a:rPr>
              <a:t>с использованием тренажеров</a:t>
            </a:r>
            <a:r>
              <a:rPr lang="ru-RU" sz="1600" i="1" dirty="0" smtClean="0">
                <a:solidFill>
                  <a:srgbClr val="C00000"/>
                </a:solidFill>
              </a:rPr>
              <a:t>;</a:t>
            </a:r>
          </a:p>
          <a:p>
            <a:pPr algn="l">
              <a:buFont typeface="Wingdings" pitchFamily="2" charset="2"/>
              <a:buChar char="Ø"/>
            </a:pPr>
            <a:r>
              <a:rPr lang="ru-RU" sz="1600" dirty="0" smtClean="0">
                <a:solidFill>
                  <a:srgbClr val="C00000"/>
                </a:solidFill>
              </a:rPr>
              <a:t> </a:t>
            </a:r>
            <a:r>
              <a:rPr lang="ru-RU" sz="1600" i="1" dirty="0">
                <a:solidFill>
                  <a:srgbClr val="C00000"/>
                </a:solidFill>
              </a:rPr>
              <a:t>контрольное занятие</a:t>
            </a:r>
            <a:r>
              <a:rPr lang="ru-RU" sz="1600" dirty="0">
                <a:solidFill>
                  <a:srgbClr val="C00000"/>
                </a:solidFill>
              </a:rPr>
              <a:t>, направленное на выявление отставания в </a:t>
            </a:r>
            <a:r>
              <a:rPr lang="ru-RU" sz="1600" dirty="0" smtClean="0">
                <a:solidFill>
                  <a:srgbClr val="C00000"/>
                </a:solidFill>
              </a:rPr>
              <a:t>развитии моторики ребенка </a:t>
            </a:r>
            <a:r>
              <a:rPr lang="ru-RU" sz="1600" dirty="0">
                <a:solidFill>
                  <a:srgbClr val="C00000"/>
                </a:solidFill>
              </a:rPr>
              <a:t>и пути их устранения.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428861" y="214291"/>
            <a:ext cx="3714777" cy="30777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400" b="1" u="sng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Физкультурное занятие в детском са</a:t>
            </a:r>
            <a:r>
              <a:rPr lang="ru-RU" sz="1400" u="sng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ду</a:t>
            </a:r>
            <a:endParaRPr lang="ru-RU" sz="1400" u="sng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70C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71480"/>
          </a:xfrm>
        </p:spPr>
        <p:txBody>
          <a:bodyPr>
            <a:normAutofit fontScale="90000"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sz="16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Алгоритм классического занятия по физической культуре в детском саду:</a:t>
            </a:r>
            <a:br>
              <a:rPr lang="ru-RU" sz="16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</a:br>
            <a:endParaRPr lang="ru-RU" sz="16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1" y="428604"/>
            <a:ext cx="7000924" cy="5929354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sz="1600" b="1" i="1" u="sng" dirty="0">
                <a:solidFill>
                  <a:srgbClr val="00B0F0"/>
                </a:solidFill>
              </a:rPr>
              <a:t>I. Вводная часть:</a:t>
            </a:r>
          </a:p>
          <a:p>
            <a:pPr>
              <a:buFont typeface="Wingdings" pitchFamily="2" charset="2"/>
              <a:buChar char="v"/>
            </a:pPr>
            <a:r>
              <a:rPr lang="ru-RU" sz="1600" dirty="0" smtClean="0">
                <a:solidFill>
                  <a:srgbClr val="C00000"/>
                </a:solidFill>
              </a:rPr>
              <a:t> </a:t>
            </a:r>
            <a:r>
              <a:rPr lang="ru-RU" sz="1600" dirty="0">
                <a:solidFill>
                  <a:srgbClr val="C00000"/>
                </a:solidFill>
              </a:rPr>
              <a:t>корригирующая </a:t>
            </a:r>
            <a:r>
              <a:rPr lang="ru-RU" sz="1600" dirty="0" smtClean="0">
                <a:solidFill>
                  <a:srgbClr val="C00000"/>
                </a:solidFill>
              </a:rPr>
              <a:t>ходьба;</a:t>
            </a:r>
          </a:p>
          <a:p>
            <a:pPr>
              <a:buFont typeface="Wingdings" pitchFamily="2" charset="2"/>
              <a:buChar char="v"/>
            </a:pPr>
            <a:r>
              <a:rPr lang="ru-RU" sz="1600" dirty="0" smtClean="0">
                <a:solidFill>
                  <a:srgbClr val="C00000"/>
                </a:solidFill>
              </a:rPr>
              <a:t>различные </a:t>
            </a:r>
            <a:r>
              <a:rPr lang="ru-RU" sz="1600" dirty="0">
                <a:solidFill>
                  <a:srgbClr val="C00000"/>
                </a:solidFill>
              </a:rPr>
              <a:t>виды </a:t>
            </a:r>
            <a:r>
              <a:rPr lang="ru-RU" sz="1600" dirty="0" smtClean="0">
                <a:solidFill>
                  <a:srgbClr val="C00000"/>
                </a:solidFill>
              </a:rPr>
              <a:t>ходьбы;</a:t>
            </a:r>
          </a:p>
          <a:p>
            <a:pPr>
              <a:buFont typeface="Wingdings" pitchFamily="2" charset="2"/>
              <a:buChar char="v"/>
            </a:pPr>
            <a:r>
              <a:rPr lang="ru-RU" sz="1600" dirty="0" smtClean="0">
                <a:solidFill>
                  <a:srgbClr val="C00000"/>
                </a:solidFill>
              </a:rPr>
              <a:t>построения </a:t>
            </a:r>
            <a:r>
              <a:rPr lang="ru-RU" sz="1600" dirty="0">
                <a:solidFill>
                  <a:srgbClr val="C00000"/>
                </a:solidFill>
              </a:rPr>
              <a:t>и </a:t>
            </a:r>
            <a:r>
              <a:rPr lang="ru-RU" sz="1600" dirty="0" smtClean="0">
                <a:solidFill>
                  <a:srgbClr val="C00000"/>
                </a:solidFill>
              </a:rPr>
              <a:t>перестроения;</a:t>
            </a:r>
          </a:p>
          <a:p>
            <a:pPr>
              <a:buFont typeface="Wingdings" pitchFamily="2" charset="2"/>
              <a:buChar char="v"/>
            </a:pPr>
            <a:r>
              <a:rPr lang="ru-RU" sz="1600" dirty="0" smtClean="0">
                <a:solidFill>
                  <a:srgbClr val="C00000"/>
                </a:solidFill>
              </a:rPr>
              <a:t>повороты;</a:t>
            </a:r>
          </a:p>
          <a:p>
            <a:pPr>
              <a:buFont typeface="Wingdings" pitchFamily="2" charset="2"/>
              <a:buChar char="v"/>
            </a:pPr>
            <a:r>
              <a:rPr lang="ru-RU" sz="1600" dirty="0" smtClean="0">
                <a:solidFill>
                  <a:srgbClr val="C00000"/>
                </a:solidFill>
              </a:rPr>
              <a:t>различные </a:t>
            </a:r>
            <a:r>
              <a:rPr lang="ru-RU" sz="1600" dirty="0">
                <a:solidFill>
                  <a:srgbClr val="C00000"/>
                </a:solidFill>
              </a:rPr>
              <a:t>виды </a:t>
            </a:r>
            <a:r>
              <a:rPr lang="ru-RU" sz="1600" dirty="0" smtClean="0">
                <a:solidFill>
                  <a:srgbClr val="C00000"/>
                </a:solidFill>
              </a:rPr>
              <a:t>бега;</a:t>
            </a:r>
          </a:p>
          <a:p>
            <a:pPr>
              <a:buFont typeface="Wingdings" pitchFamily="2" charset="2"/>
              <a:buChar char="v"/>
            </a:pPr>
            <a:r>
              <a:rPr lang="ru-RU" sz="1600" dirty="0" smtClean="0">
                <a:solidFill>
                  <a:srgbClr val="C00000"/>
                </a:solidFill>
              </a:rPr>
              <a:t>упражнения </a:t>
            </a:r>
            <a:r>
              <a:rPr lang="ru-RU" sz="1600" dirty="0">
                <a:solidFill>
                  <a:srgbClr val="C00000"/>
                </a:solidFill>
              </a:rPr>
              <a:t>в </a:t>
            </a:r>
            <a:r>
              <a:rPr lang="ru-RU" sz="1600" dirty="0" smtClean="0">
                <a:solidFill>
                  <a:srgbClr val="C00000"/>
                </a:solidFill>
              </a:rPr>
              <a:t>равновесии.</a:t>
            </a:r>
          </a:p>
          <a:p>
            <a:pPr algn="ctr">
              <a:buNone/>
            </a:pPr>
            <a:r>
              <a:rPr lang="ru-RU" sz="1600" b="1" i="1" u="sng" dirty="0" smtClean="0">
                <a:solidFill>
                  <a:srgbClr val="00B0F0"/>
                </a:solidFill>
              </a:rPr>
              <a:t>II. Основная часть:</a:t>
            </a:r>
          </a:p>
          <a:p>
            <a:pPr>
              <a:buNone/>
            </a:pPr>
            <a:r>
              <a:rPr lang="ru-RU" sz="1600" dirty="0" smtClean="0">
                <a:solidFill>
                  <a:srgbClr val="00B0F0"/>
                </a:solidFill>
              </a:rPr>
              <a:t>1. </a:t>
            </a:r>
            <a:r>
              <a:rPr lang="ru-RU" sz="1600" dirty="0" err="1" smtClean="0">
                <a:solidFill>
                  <a:srgbClr val="00B0F0"/>
                </a:solidFill>
              </a:rPr>
              <a:t>Общеразвивающие</a:t>
            </a:r>
            <a:r>
              <a:rPr lang="ru-RU" sz="1600" dirty="0" smtClean="0">
                <a:solidFill>
                  <a:srgbClr val="00B0F0"/>
                </a:solidFill>
              </a:rPr>
              <a:t> упражнения с предметами или без них:</a:t>
            </a:r>
          </a:p>
          <a:p>
            <a:pPr>
              <a:buFont typeface="Wingdings" pitchFamily="2" charset="2"/>
              <a:buChar char="v"/>
            </a:pPr>
            <a:r>
              <a:rPr lang="ru-RU" sz="1600" dirty="0" smtClean="0">
                <a:solidFill>
                  <a:srgbClr val="C00000"/>
                </a:solidFill>
              </a:rPr>
              <a:t>ритмические упражнения;</a:t>
            </a:r>
          </a:p>
          <a:p>
            <a:pPr>
              <a:buFont typeface="Wingdings" pitchFamily="2" charset="2"/>
              <a:buChar char="v"/>
            </a:pPr>
            <a:r>
              <a:rPr lang="ru-RU" sz="1600" dirty="0" smtClean="0">
                <a:solidFill>
                  <a:srgbClr val="C00000"/>
                </a:solidFill>
              </a:rPr>
              <a:t>упражнения-имитации;</a:t>
            </a:r>
          </a:p>
          <a:p>
            <a:pPr>
              <a:buFont typeface="Wingdings" pitchFamily="2" charset="2"/>
              <a:buChar char="v"/>
            </a:pPr>
            <a:r>
              <a:rPr lang="ru-RU" sz="1600" dirty="0" smtClean="0">
                <a:solidFill>
                  <a:srgbClr val="C00000"/>
                </a:solidFill>
              </a:rPr>
              <a:t>элементы йоги.</a:t>
            </a:r>
          </a:p>
          <a:p>
            <a:pPr>
              <a:buNone/>
            </a:pPr>
            <a:r>
              <a:rPr lang="ru-RU" sz="1600" dirty="0" smtClean="0">
                <a:solidFill>
                  <a:srgbClr val="00B0F0"/>
                </a:solidFill>
              </a:rPr>
              <a:t>2</a:t>
            </a:r>
            <a:r>
              <a:rPr lang="ru-RU" sz="1600" dirty="0">
                <a:solidFill>
                  <a:srgbClr val="00B0F0"/>
                </a:solidFill>
              </a:rPr>
              <a:t>. Основные виды движений:</a:t>
            </a:r>
          </a:p>
          <a:p>
            <a:pPr>
              <a:buFont typeface="Wingdings" pitchFamily="2" charset="2"/>
              <a:buChar char="v"/>
            </a:pPr>
            <a:r>
              <a:rPr lang="ru-RU" sz="1600" dirty="0" smtClean="0">
                <a:solidFill>
                  <a:srgbClr val="C00000"/>
                </a:solidFill>
              </a:rPr>
              <a:t> метание; </a:t>
            </a:r>
          </a:p>
          <a:p>
            <a:pPr>
              <a:buFont typeface="Wingdings" pitchFamily="2" charset="2"/>
              <a:buChar char="v"/>
            </a:pPr>
            <a:r>
              <a:rPr lang="ru-RU" sz="1600" dirty="0" smtClean="0">
                <a:solidFill>
                  <a:srgbClr val="C00000"/>
                </a:solidFill>
              </a:rPr>
              <a:t>лазание;</a:t>
            </a:r>
          </a:p>
          <a:p>
            <a:pPr>
              <a:buFont typeface="Wingdings" pitchFamily="2" charset="2"/>
              <a:buChar char="v"/>
            </a:pPr>
            <a:r>
              <a:rPr lang="ru-RU" sz="1600" dirty="0" smtClean="0">
                <a:solidFill>
                  <a:srgbClr val="C00000"/>
                </a:solidFill>
              </a:rPr>
              <a:t> </a:t>
            </a:r>
            <a:r>
              <a:rPr lang="ru-RU" sz="1600" dirty="0">
                <a:solidFill>
                  <a:srgbClr val="C00000"/>
                </a:solidFill>
              </a:rPr>
              <a:t>прыжки</a:t>
            </a:r>
            <a:r>
              <a:rPr lang="ru-RU" sz="1600" dirty="0" smtClean="0">
                <a:solidFill>
                  <a:srgbClr val="C00000"/>
                </a:solidFill>
              </a:rPr>
              <a:t>;</a:t>
            </a:r>
          </a:p>
          <a:p>
            <a:pPr>
              <a:buFont typeface="Wingdings" pitchFamily="2" charset="2"/>
              <a:buChar char="v"/>
            </a:pPr>
            <a:r>
              <a:rPr lang="ru-RU" sz="1600" dirty="0" smtClean="0">
                <a:solidFill>
                  <a:srgbClr val="C00000"/>
                </a:solidFill>
              </a:rPr>
              <a:t> равновесие;</a:t>
            </a:r>
          </a:p>
          <a:p>
            <a:pPr>
              <a:buFont typeface="Wingdings" pitchFamily="2" charset="2"/>
              <a:buChar char="v"/>
            </a:pPr>
            <a:r>
              <a:rPr lang="ru-RU" sz="1600" dirty="0" smtClean="0">
                <a:solidFill>
                  <a:srgbClr val="C00000"/>
                </a:solidFill>
              </a:rPr>
              <a:t>подвижная </a:t>
            </a:r>
            <a:r>
              <a:rPr lang="ru-RU" sz="1600" dirty="0">
                <a:solidFill>
                  <a:srgbClr val="C00000"/>
                </a:solidFill>
              </a:rPr>
              <a:t>игра</a:t>
            </a:r>
            <a:r>
              <a:rPr lang="ru-RU" sz="1600" dirty="0"/>
              <a:t>.</a:t>
            </a:r>
          </a:p>
          <a:p>
            <a:pPr algn="ctr">
              <a:buNone/>
            </a:pPr>
            <a:r>
              <a:rPr lang="ru-RU" sz="1600" b="1" i="1" u="sng" dirty="0">
                <a:solidFill>
                  <a:srgbClr val="00B0F0"/>
                </a:solidFill>
              </a:rPr>
              <a:t>III. Заключительная часть:</a:t>
            </a:r>
          </a:p>
          <a:p>
            <a:pPr>
              <a:buFont typeface="Wingdings" pitchFamily="2" charset="2"/>
              <a:buChar char="v"/>
            </a:pPr>
            <a:r>
              <a:rPr lang="ru-RU" sz="1600" dirty="0" smtClean="0">
                <a:solidFill>
                  <a:srgbClr val="C00000"/>
                </a:solidFill>
              </a:rPr>
              <a:t> </a:t>
            </a:r>
            <a:r>
              <a:rPr lang="ru-RU" sz="1600" dirty="0">
                <a:solidFill>
                  <a:srgbClr val="C00000"/>
                </a:solidFill>
              </a:rPr>
              <a:t>различные виды </a:t>
            </a:r>
            <a:r>
              <a:rPr lang="ru-RU" sz="1600" dirty="0" smtClean="0">
                <a:solidFill>
                  <a:srgbClr val="C00000"/>
                </a:solidFill>
              </a:rPr>
              <a:t>ходьбы;</a:t>
            </a:r>
          </a:p>
          <a:p>
            <a:pPr>
              <a:buFont typeface="Wingdings" pitchFamily="2" charset="2"/>
              <a:buChar char="v"/>
            </a:pPr>
            <a:r>
              <a:rPr lang="ru-RU" sz="1600" dirty="0" smtClean="0">
                <a:solidFill>
                  <a:srgbClr val="C00000"/>
                </a:solidFill>
              </a:rPr>
              <a:t>упражнения </a:t>
            </a:r>
            <a:r>
              <a:rPr lang="ru-RU" sz="1600" dirty="0">
                <a:solidFill>
                  <a:srgbClr val="C00000"/>
                </a:solidFill>
              </a:rPr>
              <a:t>на восстановление </a:t>
            </a:r>
            <a:r>
              <a:rPr lang="ru-RU" sz="1600" dirty="0" smtClean="0">
                <a:solidFill>
                  <a:srgbClr val="C00000"/>
                </a:solidFill>
              </a:rPr>
              <a:t>дыхания;</a:t>
            </a:r>
          </a:p>
          <a:p>
            <a:pPr>
              <a:buFont typeface="Wingdings" pitchFamily="2" charset="2"/>
              <a:buChar char="v"/>
            </a:pPr>
            <a:r>
              <a:rPr lang="ru-RU" sz="1600" dirty="0" smtClean="0">
                <a:solidFill>
                  <a:srgbClr val="C00000"/>
                </a:solidFill>
              </a:rPr>
              <a:t>малоподвижные развивающие игры;</a:t>
            </a:r>
          </a:p>
          <a:p>
            <a:pPr>
              <a:buFont typeface="Wingdings" pitchFamily="2" charset="2"/>
              <a:buChar char="v"/>
            </a:pPr>
            <a:r>
              <a:rPr lang="ru-RU" sz="1600" dirty="0" smtClean="0">
                <a:solidFill>
                  <a:srgbClr val="C00000"/>
                </a:solidFill>
              </a:rPr>
              <a:t> </a:t>
            </a:r>
            <a:r>
              <a:rPr lang="ru-RU" sz="1600" dirty="0">
                <a:solidFill>
                  <a:srgbClr val="C00000"/>
                </a:solidFill>
              </a:rPr>
              <a:t>игры на развитие творческого воображения</a:t>
            </a:r>
            <a:r>
              <a:rPr lang="ru-RU" sz="1600" dirty="0" smtClean="0">
                <a:solidFill>
                  <a:srgbClr val="C00000"/>
                </a:solidFill>
              </a:rPr>
              <a:t>;</a:t>
            </a:r>
          </a:p>
          <a:p>
            <a:pPr>
              <a:buFont typeface="Wingdings" pitchFamily="2" charset="2"/>
              <a:buChar char="v"/>
            </a:pPr>
            <a:r>
              <a:rPr lang="ru-RU" sz="1600" dirty="0" smtClean="0">
                <a:solidFill>
                  <a:srgbClr val="C00000"/>
                </a:solidFill>
              </a:rPr>
              <a:t> </a:t>
            </a:r>
            <a:r>
              <a:rPr lang="ru-RU" sz="1600" dirty="0">
                <a:solidFill>
                  <a:srgbClr val="C00000"/>
                </a:solidFill>
              </a:rPr>
              <a:t>телесно-тренировочные </a:t>
            </a:r>
            <a:r>
              <a:rPr lang="ru-RU" sz="1600" dirty="0" smtClean="0">
                <a:solidFill>
                  <a:srgbClr val="C00000"/>
                </a:solidFill>
              </a:rPr>
              <a:t>упражнения;</a:t>
            </a:r>
          </a:p>
          <a:p>
            <a:pPr>
              <a:buFont typeface="Wingdings" pitchFamily="2" charset="2"/>
              <a:buChar char="v"/>
            </a:pPr>
            <a:r>
              <a:rPr lang="ru-RU" sz="1600" dirty="0" smtClean="0">
                <a:solidFill>
                  <a:srgbClr val="C00000"/>
                </a:solidFill>
              </a:rPr>
              <a:t>дыхательные </a:t>
            </a:r>
            <a:r>
              <a:rPr lang="ru-RU" sz="1600" dirty="0">
                <a:solidFill>
                  <a:srgbClr val="C00000"/>
                </a:solidFill>
              </a:rPr>
              <a:t>упражнения с элементами йоги</a:t>
            </a:r>
            <a:r>
              <a:rPr lang="ru-RU" sz="1600" dirty="0" smtClean="0">
                <a:solidFill>
                  <a:srgbClr val="C00000"/>
                </a:solidFill>
              </a:rPr>
              <a:t>;</a:t>
            </a:r>
          </a:p>
          <a:p>
            <a:pPr>
              <a:buNone/>
            </a:pPr>
            <a:endParaRPr lang="ru-RU" sz="1600" dirty="0">
              <a:solidFill>
                <a:srgbClr val="C00000"/>
              </a:solidFill>
            </a:endParaRPr>
          </a:p>
          <a:p>
            <a:endParaRPr lang="ru-RU"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42844" y="214291"/>
            <a:ext cx="2571768" cy="20002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Скорость </a:t>
            </a:r>
            <a:r>
              <a:rPr lang="ru-RU" dirty="0" smtClean="0">
                <a:solidFill>
                  <a:srgbClr val="FFFF00"/>
                </a:solidFill>
              </a:rPr>
              <a:t>– это способность выполнять двигательные действия в минимальный срок 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000364" y="214291"/>
            <a:ext cx="2571768" cy="20002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Выносливость </a:t>
            </a:r>
            <a:r>
              <a:rPr lang="ru-RU" dirty="0" smtClean="0">
                <a:solidFill>
                  <a:srgbClr val="FFFF00"/>
                </a:solidFill>
              </a:rPr>
              <a:t>– способность противостоять утомлению в какой – либо деятельность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000761" y="214291"/>
            <a:ext cx="2700351" cy="20002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FF0000"/>
                </a:solidFill>
              </a:rPr>
              <a:t>Меткость </a:t>
            </a:r>
            <a:r>
              <a:rPr lang="ru-RU" sz="2000" dirty="0" smtClean="0">
                <a:solidFill>
                  <a:srgbClr val="FFFF00"/>
                </a:solidFill>
              </a:rPr>
              <a:t>– это способность посылать предмет в намеченную цель или </a:t>
            </a:r>
            <a:r>
              <a:rPr lang="ru-RU" dirty="0" smtClean="0">
                <a:solidFill>
                  <a:srgbClr val="FFFF00"/>
                </a:solidFill>
              </a:rPr>
              <a:t>даль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42844" y="2571744"/>
            <a:ext cx="2571768" cy="207170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</a:rPr>
              <a:t>Ловкость</a:t>
            </a:r>
            <a:r>
              <a:rPr lang="ru-RU" sz="1400" dirty="0" smtClean="0"/>
              <a:t> </a:t>
            </a:r>
            <a:r>
              <a:rPr lang="ru-RU" sz="1400" b="1" dirty="0" smtClean="0">
                <a:solidFill>
                  <a:srgbClr val="FFFF00"/>
                </a:solidFill>
              </a:rPr>
              <a:t>– это способность быстро овладеть новыми движениями, быстро перестраивать двигательную деятельность в соответствии с требованиями внезапно меняющейся обстановки</a:t>
            </a:r>
            <a:endParaRPr lang="ru-RU" sz="1400" b="1" dirty="0">
              <a:solidFill>
                <a:srgbClr val="FFFF00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000365" y="2571744"/>
            <a:ext cx="2714644" cy="207170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</a:rPr>
              <a:t>Прыгучесть</a:t>
            </a:r>
            <a:r>
              <a:rPr lang="ru-RU" sz="1600" dirty="0" smtClean="0"/>
              <a:t> </a:t>
            </a:r>
            <a:r>
              <a:rPr lang="ru-RU" sz="1600" b="1" dirty="0" smtClean="0">
                <a:solidFill>
                  <a:srgbClr val="FFFF00"/>
                </a:solidFill>
              </a:rPr>
              <a:t>– это способ координировать свои движения, владеть своим телом и сознанием в полете, начиная с разбега или толчка до полного приземления</a:t>
            </a:r>
            <a:endParaRPr lang="ru-RU" sz="1600" b="1" dirty="0">
              <a:solidFill>
                <a:srgbClr val="FFFF00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143637" y="2571745"/>
            <a:ext cx="2714644" cy="20002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Равновесие</a:t>
            </a:r>
            <a:r>
              <a:rPr lang="ru-RU" dirty="0" smtClean="0"/>
              <a:t> </a:t>
            </a:r>
            <a:r>
              <a:rPr lang="ru-RU" b="1" dirty="0" smtClean="0">
                <a:solidFill>
                  <a:srgbClr val="FFFF00"/>
                </a:solidFill>
              </a:rPr>
              <a:t>– это  способность сохранять устойчивое положение тела при любых движениях и позах</a:t>
            </a:r>
            <a:endParaRPr lang="ru-RU" b="1" dirty="0">
              <a:solidFill>
                <a:srgbClr val="FFFF00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85720" y="4857761"/>
            <a:ext cx="2500331" cy="18573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</a:rPr>
              <a:t>Гибкость, растяжка, пластичность </a:t>
            </a:r>
            <a:r>
              <a:rPr lang="ru-RU" sz="1400" b="1" dirty="0" smtClean="0">
                <a:solidFill>
                  <a:srgbClr val="FFFF00"/>
                </a:solidFill>
              </a:rPr>
              <a:t>– это функциональные свойства опорно-двигательного аппарата определяющие степень подвижности его звеньев</a:t>
            </a:r>
            <a:endParaRPr lang="ru-RU" sz="1400" b="1" dirty="0">
              <a:solidFill>
                <a:srgbClr val="FFFF00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071802" y="4857760"/>
            <a:ext cx="2700351" cy="18430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</a:rPr>
              <a:t>Мышечная сила </a:t>
            </a:r>
            <a:r>
              <a:rPr lang="ru-RU" sz="1400" b="1" dirty="0" smtClean="0">
                <a:solidFill>
                  <a:srgbClr val="FFFF00"/>
                </a:solidFill>
              </a:rPr>
              <a:t>– это способность в процессе двигательных действий преодолевать внешнее сопротивление или противодействовать ему посредством мышечного напряжения</a:t>
            </a:r>
            <a:endParaRPr lang="ru-RU" sz="1400" b="1" dirty="0">
              <a:solidFill>
                <a:srgbClr val="FFFF00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143636" y="4857761"/>
            <a:ext cx="2628912" cy="18573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</a:rPr>
              <a:t>Умение владеть своим телом </a:t>
            </a:r>
            <a:r>
              <a:rPr lang="ru-RU" sz="1400" b="1" dirty="0" smtClean="0">
                <a:solidFill>
                  <a:srgbClr val="FFFF00"/>
                </a:solidFill>
              </a:rPr>
              <a:t>– это способность воспринимать и ощущать собственные движения в окружающей обстановке на основе пластичности нервной системы</a:t>
            </a:r>
            <a:endParaRPr lang="ru-RU" sz="14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Admin\Мои документы\Чаяна\рисунки Чаяна\a331b56d77ceb9d3dd2eb0a8d81fbd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72133" y="-357214"/>
            <a:ext cx="3571868" cy="4214842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85720" y="302360"/>
            <a:ext cx="785819" cy="65556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sz="2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</a:rPr>
              <a:t>Ф</a:t>
            </a:r>
          </a:p>
          <a:p>
            <a:r>
              <a:rPr lang="ru-RU" sz="2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</a:rPr>
              <a:t>И</a:t>
            </a:r>
          </a:p>
          <a:p>
            <a:r>
              <a:rPr lang="ru-RU" sz="2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</a:rPr>
              <a:t>З</a:t>
            </a:r>
          </a:p>
          <a:p>
            <a:r>
              <a:rPr lang="ru-RU" sz="2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</a:rPr>
              <a:t>К</a:t>
            </a:r>
          </a:p>
          <a:p>
            <a:r>
              <a:rPr lang="ru-RU" sz="2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</a:rPr>
              <a:t>У</a:t>
            </a:r>
          </a:p>
          <a:p>
            <a:r>
              <a:rPr lang="ru-RU" sz="2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</a:rPr>
              <a:t>Л</a:t>
            </a:r>
          </a:p>
          <a:p>
            <a:r>
              <a:rPr lang="ru-RU" sz="2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</a:rPr>
              <a:t>Ь</a:t>
            </a:r>
          </a:p>
          <a:p>
            <a:r>
              <a:rPr lang="ru-RU" sz="2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</a:rPr>
              <a:t>Т</a:t>
            </a:r>
          </a:p>
          <a:p>
            <a:r>
              <a:rPr lang="ru-RU" sz="2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</a:rPr>
              <a:t>М</a:t>
            </a:r>
          </a:p>
          <a:p>
            <a:r>
              <a:rPr lang="ru-RU" sz="2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</a:rPr>
              <a:t>И</a:t>
            </a:r>
          </a:p>
          <a:p>
            <a:r>
              <a:rPr lang="ru-RU" sz="2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</a:rPr>
              <a:t>Н</a:t>
            </a:r>
          </a:p>
          <a:p>
            <a:r>
              <a:rPr lang="ru-RU" sz="2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</a:rPr>
              <a:t>У</a:t>
            </a:r>
          </a:p>
          <a:p>
            <a:r>
              <a:rPr lang="ru-RU" sz="2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</a:rPr>
              <a:t>Т</a:t>
            </a:r>
          </a:p>
          <a:p>
            <a:r>
              <a:rPr lang="ru-RU" sz="2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</a:rPr>
              <a:t>К</a:t>
            </a:r>
          </a:p>
          <a:p>
            <a:r>
              <a:rPr lang="ru-RU" sz="2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</a:rPr>
              <a:t>И</a:t>
            </a:r>
            <a:endParaRPr lang="ru-RU" sz="28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28728" y="214291"/>
            <a:ext cx="485778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Младшая группа</a:t>
            </a:r>
            <a:endParaRPr lang="ru-RU" sz="32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71539" y="714356"/>
            <a:ext cx="2143140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i="1" u="sng" dirty="0" smtClean="0">
                <a:solidFill>
                  <a:schemeClr val="accent6">
                    <a:lumMod val="75000"/>
                  </a:schemeClr>
                </a:solidFill>
              </a:rPr>
              <a:t>Часики</a:t>
            </a:r>
          </a:p>
          <a:p>
            <a:r>
              <a:rPr lang="ru-RU" sz="1200" b="1" dirty="0" smtClean="0">
                <a:solidFill>
                  <a:schemeClr val="tx2"/>
                </a:solidFill>
              </a:rPr>
              <a:t>Смотри скорей, который час.</a:t>
            </a:r>
          </a:p>
          <a:p>
            <a:r>
              <a:rPr lang="ru-RU" sz="1200" b="1" dirty="0" smtClean="0">
                <a:solidFill>
                  <a:schemeClr val="tx2"/>
                </a:solidFill>
              </a:rPr>
              <a:t>Тик – так, тик – так, тик – так!</a:t>
            </a:r>
          </a:p>
          <a:p>
            <a:r>
              <a:rPr lang="ru-RU" sz="1200" b="1" dirty="0" smtClean="0">
                <a:solidFill>
                  <a:schemeClr val="tx2"/>
                </a:solidFill>
              </a:rPr>
              <a:t>Налево – раз, направо – два.</a:t>
            </a:r>
          </a:p>
          <a:p>
            <a:r>
              <a:rPr lang="ru-RU" sz="1200" b="1" dirty="0" smtClean="0">
                <a:solidFill>
                  <a:schemeClr val="tx2"/>
                </a:solidFill>
              </a:rPr>
              <a:t>Мы тоже можем так </a:t>
            </a:r>
            <a:endParaRPr lang="ru-RU" sz="1200" b="1" dirty="0">
              <a:solidFill>
                <a:schemeClr val="tx2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643306" y="1428737"/>
            <a:ext cx="2071703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i="1" u="sng" dirty="0" smtClean="0">
                <a:solidFill>
                  <a:schemeClr val="accent6">
                    <a:lumMod val="75000"/>
                  </a:schemeClr>
                </a:solidFill>
              </a:rPr>
              <a:t>Улыбнись</a:t>
            </a:r>
            <a:endParaRPr lang="ru-RU" sz="1200" b="1" i="1" u="sng" dirty="0" smtClean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ru-RU" sz="1200" b="1" dirty="0" smtClean="0">
                <a:solidFill>
                  <a:schemeClr val="tx2"/>
                </a:solidFill>
              </a:rPr>
              <a:t>Мы сначала будем хлопать, </a:t>
            </a:r>
          </a:p>
          <a:p>
            <a:r>
              <a:rPr lang="ru-RU" sz="1200" b="1" dirty="0" smtClean="0">
                <a:solidFill>
                  <a:schemeClr val="tx2"/>
                </a:solidFill>
              </a:rPr>
              <a:t>А затем мы будем топать.</a:t>
            </a:r>
          </a:p>
          <a:p>
            <a:r>
              <a:rPr lang="ru-RU" sz="1200" b="1" dirty="0" smtClean="0">
                <a:solidFill>
                  <a:schemeClr val="tx2"/>
                </a:solidFill>
              </a:rPr>
              <a:t>А сейчас мы повернемся </a:t>
            </a:r>
          </a:p>
          <a:p>
            <a:r>
              <a:rPr lang="ru-RU" sz="1200" b="1" dirty="0" smtClean="0">
                <a:solidFill>
                  <a:schemeClr val="tx2"/>
                </a:solidFill>
              </a:rPr>
              <a:t>И все вместе улыбнемся</a:t>
            </a:r>
            <a:endParaRPr lang="ru-RU" sz="1400" b="1" dirty="0">
              <a:solidFill>
                <a:schemeClr val="tx2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28661" y="2214554"/>
            <a:ext cx="2214579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i="1" u="sng" dirty="0" smtClean="0">
                <a:solidFill>
                  <a:schemeClr val="accent6">
                    <a:lumMod val="75000"/>
                  </a:schemeClr>
                </a:solidFill>
              </a:rPr>
              <a:t>Ладошки</a:t>
            </a:r>
          </a:p>
          <a:p>
            <a:pPr algn="ctr"/>
            <a:r>
              <a:rPr lang="ru-RU" sz="1200" b="1" dirty="0" smtClean="0">
                <a:solidFill>
                  <a:schemeClr val="tx2"/>
                </a:solidFill>
              </a:rPr>
              <a:t>Ладошки вверх,</a:t>
            </a:r>
          </a:p>
          <a:p>
            <a:pPr algn="ctr"/>
            <a:r>
              <a:rPr lang="ru-RU" sz="1200" b="1" dirty="0" smtClean="0">
                <a:solidFill>
                  <a:schemeClr val="tx2"/>
                </a:solidFill>
              </a:rPr>
              <a:t>Ладошки вниз,</a:t>
            </a:r>
          </a:p>
          <a:p>
            <a:pPr algn="ctr"/>
            <a:r>
              <a:rPr lang="ru-RU" sz="1200" b="1" dirty="0" smtClean="0">
                <a:solidFill>
                  <a:schemeClr val="tx2"/>
                </a:solidFill>
              </a:rPr>
              <a:t>Ладошки на бочок.</a:t>
            </a:r>
          </a:p>
          <a:p>
            <a:pPr algn="ctr"/>
            <a:r>
              <a:rPr lang="ru-RU" sz="1200" b="1" dirty="0" smtClean="0">
                <a:solidFill>
                  <a:schemeClr val="tx2"/>
                </a:solidFill>
              </a:rPr>
              <a:t>И сжали кулачок.</a:t>
            </a:r>
            <a:endParaRPr lang="ru-RU" sz="1200" b="1" dirty="0">
              <a:solidFill>
                <a:schemeClr val="tx2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643306" y="3143248"/>
            <a:ext cx="2071703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i="1" u="sng" dirty="0" smtClean="0">
                <a:solidFill>
                  <a:schemeClr val="accent6">
                    <a:lumMod val="75000"/>
                  </a:schemeClr>
                </a:solidFill>
              </a:rPr>
              <a:t>Зайка</a:t>
            </a:r>
          </a:p>
          <a:p>
            <a:r>
              <a:rPr lang="ru-RU" sz="1200" b="1" dirty="0" smtClean="0">
                <a:solidFill>
                  <a:schemeClr val="tx2"/>
                </a:solidFill>
              </a:rPr>
              <a:t>Зайка серый умывается,</a:t>
            </a:r>
          </a:p>
          <a:p>
            <a:r>
              <a:rPr lang="ru-RU" sz="1200" b="1" dirty="0" smtClean="0">
                <a:solidFill>
                  <a:schemeClr val="tx2"/>
                </a:solidFill>
              </a:rPr>
              <a:t>Видно в гости собирается.</a:t>
            </a:r>
          </a:p>
          <a:p>
            <a:r>
              <a:rPr lang="ru-RU" sz="1200" b="1" dirty="0" smtClean="0">
                <a:solidFill>
                  <a:schemeClr val="tx2"/>
                </a:solidFill>
              </a:rPr>
              <a:t>Вымыл хвостик.</a:t>
            </a:r>
          </a:p>
          <a:p>
            <a:r>
              <a:rPr lang="ru-RU" sz="1200" b="1" dirty="0" smtClean="0">
                <a:solidFill>
                  <a:schemeClr val="tx2"/>
                </a:solidFill>
              </a:rPr>
              <a:t>Вымыл ухо, вытер сухо.</a:t>
            </a:r>
            <a:endParaRPr lang="ru-RU" sz="1200" b="1" dirty="0">
              <a:solidFill>
                <a:schemeClr val="tx2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214413" y="4429133"/>
            <a:ext cx="1928827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i="1" u="sng" dirty="0" smtClean="0">
                <a:solidFill>
                  <a:schemeClr val="accent6">
                    <a:lumMod val="75000"/>
                  </a:schemeClr>
                </a:solidFill>
              </a:rPr>
              <a:t>Цапля</a:t>
            </a:r>
          </a:p>
          <a:p>
            <a:r>
              <a:rPr lang="ru-RU" sz="1200" b="1" dirty="0" smtClean="0">
                <a:solidFill>
                  <a:schemeClr val="tx2"/>
                </a:solidFill>
              </a:rPr>
              <a:t>Очень трудно так стоять,</a:t>
            </a:r>
          </a:p>
          <a:p>
            <a:r>
              <a:rPr lang="ru-RU" sz="1200" b="1" dirty="0" smtClean="0">
                <a:solidFill>
                  <a:schemeClr val="tx2"/>
                </a:solidFill>
              </a:rPr>
              <a:t>Ножку на пол не спускать.</a:t>
            </a:r>
          </a:p>
          <a:p>
            <a:r>
              <a:rPr lang="ru-RU" sz="1200" b="1" dirty="0" smtClean="0">
                <a:solidFill>
                  <a:schemeClr val="tx2"/>
                </a:solidFill>
              </a:rPr>
              <a:t>И не падать, не качаться,</a:t>
            </a:r>
          </a:p>
          <a:p>
            <a:r>
              <a:rPr lang="ru-RU" sz="1200" b="1" dirty="0" smtClean="0">
                <a:solidFill>
                  <a:schemeClr val="tx2"/>
                </a:solidFill>
              </a:rPr>
              <a:t>За соседа не держаться</a:t>
            </a:r>
            <a:endParaRPr lang="ru-RU" sz="1200" b="1" dirty="0">
              <a:solidFill>
                <a:schemeClr val="tx2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571869" y="5429264"/>
            <a:ext cx="2732657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i="1" u="sng" dirty="0" smtClean="0">
                <a:solidFill>
                  <a:schemeClr val="accent6">
                    <a:lumMod val="75000"/>
                  </a:schemeClr>
                </a:solidFill>
              </a:rPr>
              <a:t>Мы руки поднимаем.</a:t>
            </a:r>
          </a:p>
          <a:p>
            <a:r>
              <a:rPr lang="ru-RU" sz="1200" b="1" dirty="0" smtClean="0">
                <a:solidFill>
                  <a:schemeClr val="tx2"/>
                </a:solidFill>
              </a:rPr>
              <a:t>Мы руки поднимаем, </a:t>
            </a:r>
          </a:p>
          <a:p>
            <a:r>
              <a:rPr lang="ru-RU" sz="1200" b="1" dirty="0" smtClean="0">
                <a:solidFill>
                  <a:schemeClr val="tx2"/>
                </a:solidFill>
              </a:rPr>
              <a:t>Мы руки отпускаем,</a:t>
            </a:r>
          </a:p>
          <a:p>
            <a:r>
              <a:rPr lang="ru-RU" sz="1200" b="1" dirty="0" smtClean="0">
                <a:solidFill>
                  <a:schemeClr val="tx2"/>
                </a:solidFill>
              </a:rPr>
              <a:t>Мы руки подаем</a:t>
            </a:r>
          </a:p>
          <a:p>
            <a:r>
              <a:rPr lang="ru-RU" sz="1200" b="1" dirty="0" smtClean="0">
                <a:solidFill>
                  <a:schemeClr val="tx2"/>
                </a:solidFill>
              </a:rPr>
              <a:t>И бегаем кругом</a:t>
            </a:r>
            <a:endParaRPr lang="ru-RU" sz="1200" b="1" dirty="0">
              <a:solidFill>
                <a:schemeClr val="tx2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786579" y="3929067"/>
            <a:ext cx="2143140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i="1" u="sng" dirty="0" smtClean="0">
                <a:solidFill>
                  <a:schemeClr val="accent6">
                    <a:lumMod val="75000"/>
                  </a:schemeClr>
                </a:solidFill>
              </a:rPr>
              <a:t>Заниматься нам пора!</a:t>
            </a:r>
          </a:p>
          <a:p>
            <a:r>
              <a:rPr lang="ru-RU" sz="1200" b="1" dirty="0" smtClean="0">
                <a:solidFill>
                  <a:schemeClr val="tx2"/>
                </a:solidFill>
              </a:rPr>
              <a:t>Мы ногами топ – </a:t>
            </a:r>
            <a:r>
              <a:rPr lang="ru-RU" sz="1200" b="1" dirty="0" err="1" smtClean="0">
                <a:solidFill>
                  <a:schemeClr val="tx2"/>
                </a:solidFill>
              </a:rPr>
              <a:t>топ</a:t>
            </a:r>
            <a:r>
              <a:rPr lang="ru-RU" sz="1200" b="1" dirty="0" smtClean="0">
                <a:solidFill>
                  <a:schemeClr val="tx2"/>
                </a:solidFill>
              </a:rPr>
              <a:t>,</a:t>
            </a:r>
          </a:p>
          <a:p>
            <a:r>
              <a:rPr lang="ru-RU" sz="1200" b="1" dirty="0" smtClean="0">
                <a:solidFill>
                  <a:schemeClr val="tx2"/>
                </a:solidFill>
              </a:rPr>
              <a:t>Мы руками хлоп – </a:t>
            </a:r>
            <a:r>
              <a:rPr lang="ru-RU" sz="1200" b="1" dirty="0" err="1" smtClean="0">
                <a:solidFill>
                  <a:schemeClr val="tx2"/>
                </a:solidFill>
              </a:rPr>
              <a:t>хлоп</a:t>
            </a:r>
            <a:r>
              <a:rPr lang="ru-RU" sz="1200" b="1" dirty="0" smtClean="0">
                <a:solidFill>
                  <a:schemeClr val="tx2"/>
                </a:solidFill>
              </a:rPr>
              <a:t>,</a:t>
            </a:r>
          </a:p>
          <a:p>
            <a:r>
              <a:rPr lang="ru-RU" sz="1200" b="1" dirty="0" smtClean="0">
                <a:solidFill>
                  <a:schemeClr val="tx2"/>
                </a:solidFill>
              </a:rPr>
              <a:t>Мы глазами миг – </a:t>
            </a:r>
            <a:r>
              <a:rPr lang="ru-RU" sz="1200" b="1" dirty="0" err="1" smtClean="0">
                <a:solidFill>
                  <a:schemeClr val="tx2"/>
                </a:solidFill>
              </a:rPr>
              <a:t>миг</a:t>
            </a:r>
            <a:r>
              <a:rPr lang="ru-RU" sz="1200" b="1" dirty="0" smtClean="0">
                <a:solidFill>
                  <a:schemeClr val="tx2"/>
                </a:solidFill>
              </a:rPr>
              <a:t>,</a:t>
            </a:r>
          </a:p>
          <a:p>
            <a:r>
              <a:rPr lang="ru-RU" sz="1200" b="1" dirty="0" smtClean="0">
                <a:solidFill>
                  <a:schemeClr val="tx2"/>
                </a:solidFill>
              </a:rPr>
              <a:t>Мы плечами чик – </a:t>
            </a:r>
            <a:r>
              <a:rPr lang="ru-RU" sz="1200" b="1" dirty="0" err="1" smtClean="0">
                <a:solidFill>
                  <a:schemeClr val="tx2"/>
                </a:solidFill>
              </a:rPr>
              <a:t>чик</a:t>
            </a:r>
            <a:r>
              <a:rPr lang="ru-RU" sz="1200" b="1" dirty="0" smtClean="0">
                <a:solidFill>
                  <a:schemeClr val="tx2"/>
                </a:solidFill>
              </a:rPr>
              <a:t>.</a:t>
            </a:r>
          </a:p>
          <a:p>
            <a:r>
              <a:rPr lang="ru-RU" sz="1200" b="1" dirty="0" smtClean="0">
                <a:solidFill>
                  <a:schemeClr val="tx2"/>
                </a:solidFill>
              </a:rPr>
              <a:t>Раз – сюда, два – туда,</a:t>
            </a:r>
          </a:p>
          <a:p>
            <a:r>
              <a:rPr lang="ru-RU" sz="1200" b="1" dirty="0" smtClean="0">
                <a:solidFill>
                  <a:schemeClr val="tx2"/>
                </a:solidFill>
              </a:rPr>
              <a:t>Повернись вокруг себя.</a:t>
            </a:r>
          </a:p>
          <a:p>
            <a:r>
              <a:rPr lang="ru-RU" sz="1200" b="1" dirty="0" err="1" smtClean="0">
                <a:solidFill>
                  <a:schemeClr val="tx2"/>
                </a:solidFill>
              </a:rPr>
              <a:t>Раз-присели</a:t>
            </a:r>
            <a:r>
              <a:rPr lang="ru-RU" sz="1200" b="1" dirty="0" smtClean="0">
                <a:solidFill>
                  <a:schemeClr val="tx2"/>
                </a:solidFill>
              </a:rPr>
              <a:t>, </a:t>
            </a:r>
            <a:r>
              <a:rPr lang="ru-RU" sz="1200" b="1" dirty="0" err="1" smtClean="0">
                <a:solidFill>
                  <a:schemeClr val="tx2"/>
                </a:solidFill>
              </a:rPr>
              <a:t>два-привстали</a:t>
            </a:r>
            <a:r>
              <a:rPr lang="ru-RU" sz="1200" b="1" dirty="0" smtClean="0">
                <a:solidFill>
                  <a:schemeClr val="tx2"/>
                </a:solidFill>
              </a:rPr>
              <a:t>.</a:t>
            </a:r>
          </a:p>
          <a:p>
            <a:r>
              <a:rPr lang="ru-RU" sz="1200" b="1" dirty="0" smtClean="0">
                <a:solidFill>
                  <a:schemeClr val="tx2"/>
                </a:solidFill>
              </a:rPr>
              <a:t>Руки к верху все подняли.</a:t>
            </a:r>
          </a:p>
          <a:p>
            <a:r>
              <a:rPr lang="ru-RU" sz="1200" b="1" dirty="0" smtClean="0">
                <a:solidFill>
                  <a:schemeClr val="tx2"/>
                </a:solidFill>
              </a:rPr>
              <a:t>Раз – два, раз – два,</a:t>
            </a:r>
          </a:p>
          <a:p>
            <a:r>
              <a:rPr lang="ru-RU" sz="1200" b="1" dirty="0" smtClean="0">
                <a:solidFill>
                  <a:schemeClr val="tx2"/>
                </a:solidFill>
              </a:rPr>
              <a:t>Заниматься нам пора!</a:t>
            </a:r>
            <a:endParaRPr lang="ru-RU" sz="1200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Admin\Мои документы\Чаяна\рисунки Чаяна\a331b56d77ceb9d3dd2eb0a8d81fbd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72133" y="-357214"/>
            <a:ext cx="3571868" cy="4214842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85720" y="302360"/>
            <a:ext cx="785819" cy="65556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sz="2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</a:rPr>
              <a:t>Ф</a:t>
            </a:r>
          </a:p>
          <a:p>
            <a:r>
              <a:rPr lang="ru-RU" sz="2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</a:rPr>
              <a:t>И</a:t>
            </a:r>
          </a:p>
          <a:p>
            <a:r>
              <a:rPr lang="ru-RU" sz="2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</a:rPr>
              <a:t>З</a:t>
            </a:r>
          </a:p>
          <a:p>
            <a:r>
              <a:rPr lang="ru-RU" sz="2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</a:rPr>
              <a:t>К</a:t>
            </a:r>
          </a:p>
          <a:p>
            <a:r>
              <a:rPr lang="ru-RU" sz="2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</a:rPr>
              <a:t>У</a:t>
            </a:r>
          </a:p>
          <a:p>
            <a:r>
              <a:rPr lang="ru-RU" sz="2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</a:rPr>
              <a:t>Л</a:t>
            </a:r>
          </a:p>
          <a:p>
            <a:r>
              <a:rPr lang="ru-RU" sz="2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</a:rPr>
              <a:t>Ь</a:t>
            </a:r>
          </a:p>
          <a:p>
            <a:r>
              <a:rPr lang="ru-RU" sz="2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</a:rPr>
              <a:t>Т</a:t>
            </a:r>
          </a:p>
          <a:p>
            <a:r>
              <a:rPr lang="ru-RU" sz="2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</a:rPr>
              <a:t>М</a:t>
            </a:r>
          </a:p>
          <a:p>
            <a:r>
              <a:rPr lang="ru-RU" sz="2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</a:rPr>
              <a:t>И</a:t>
            </a:r>
          </a:p>
          <a:p>
            <a:r>
              <a:rPr lang="ru-RU" sz="2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</a:rPr>
              <a:t>Н</a:t>
            </a:r>
          </a:p>
          <a:p>
            <a:r>
              <a:rPr lang="ru-RU" sz="2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</a:rPr>
              <a:t>У</a:t>
            </a:r>
          </a:p>
          <a:p>
            <a:r>
              <a:rPr lang="ru-RU" sz="2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</a:rPr>
              <a:t>Т</a:t>
            </a:r>
          </a:p>
          <a:p>
            <a:r>
              <a:rPr lang="ru-RU" sz="2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</a:rPr>
              <a:t>К</a:t>
            </a:r>
          </a:p>
          <a:p>
            <a:r>
              <a:rPr lang="ru-RU" sz="2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</a:rPr>
              <a:t>И</a:t>
            </a:r>
            <a:endParaRPr lang="ru-RU" sz="28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28728" y="1"/>
            <a:ext cx="485778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Вторая младшая группа</a:t>
            </a:r>
            <a:endParaRPr lang="ru-RU" sz="32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28661" y="500044"/>
            <a:ext cx="3071835" cy="10387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i="1" u="sng" dirty="0" smtClean="0">
                <a:solidFill>
                  <a:schemeClr val="accent6"/>
                </a:solidFill>
              </a:rPr>
              <a:t>Мишка</a:t>
            </a:r>
          </a:p>
          <a:p>
            <a:r>
              <a:rPr lang="ru-RU" sz="1200" b="1" dirty="0" smtClean="0">
                <a:solidFill>
                  <a:schemeClr val="tx2"/>
                </a:solidFill>
              </a:rPr>
              <a:t>Мишка косолапый по лесу идет</a:t>
            </a:r>
          </a:p>
          <a:p>
            <a:r>
              <a:rPr lang="ru-RU" sz="1200" b="1" dirty="0" smtClean="0">
                <a:solidFill>
                  <a:schemeClr val="tx2"/>
                </a:solidFill>
              </a:rPr>
              <a:t>Шишки собирает песенки поет.</a:t>
            </a:r>
          </a:p>
          <a:p>
            <a:r>
              <a:rPr lang="ru-RU" sz="1200" b="1" dirty="0" smtClean="0">
                <a:solidFill>
                  <a:schemeClr val="tx2"/>
                </a:solidFill>
              </a:rPr>
              <a:t>Шишка отскочила!–прямо  мишке в лоб.</a:t>
            </a:r>
          </a:p>
          <a:p>
            <a:r>
              <a:rPr lang="ru-RU" sz="1200" b="1" dirty="0" smtClean="0">
                <a:solidFill>
                  <a:schemeClr val="tx2"/>
                </a:solidFill>
              </a:rPr>
              <a:t>Мишка рассердился и ногою – топ!</a:t>
            </a:r>
            <a:endParaRPr lang="ru-RU" sz="1200" b="1" dirty="0">
              <a:solidFill>
                <a:schemeClr val="tx2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857488" y="1428736"/>
            <a:ext cx="3429024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i="1" u="sng" dirty="0" smtClean="0">
                <a:solidFill>
                  <a:schemeClr val="accent6">
                    <a:lumMod val="75000"/>
                  </a:schemeClr>
                </a:solidFill>
              </a:rPr>
              <a:t>Зайка</a:t>
            </a:r>
          </a:p>
          <a:p>
            <a:pPr algn="ctr"/>
            <a:r>
              <a:rPr lang="ru-RU" sz="1200" b="1" dirty="0" smtClean="0">
                <a:solidFill>
                  <a:schemeClr val="tx2"/>
                </a:solidFill>
              </a:rPr>
              <a:t>Зайка серенький сидит, зайке холодно сидеть</a:t>
            </a:r>
          </a:p>
          <a:p>
            <a:pPr algn="ctr"/>
            <a:r>
              <a:rPr lang="ru-RU" sz="1200" b="1" dirty="0" smtClean="0">
                <a:solidFill>
                  <a:schemeClr val="tx2"/>
                </a:solidFill>
              </a:rPr>
              <a:t>Надо лапочки погреть, зайке холодно стоять.</a:t>
            </a:r>
          </a:p>
          <a:p>
            <a:pPr algn="ctr"/>
            <a:r>
              <a:rPr lang="ru-RU" sz="1200" b="1" dirty="0" smtClean="0">
                <a:solidFill>
                  <a:schemeClr val="tx2"/>
                </a:solidFill>
              </a:rPr>
              <a:t>Надо зайке поскакать</a:t>
            </a:r>
          </a:p>
          <a:p>
            <a:pPr algn="ctr"/>
            <a:r>
              <a:rPr lang="ru-RU" sz="1200" b="1" dirty="0" smtClean="0">
                <a:solidFill>
                  <a:schemeClr val="tx2"/>
                </a:solidFill>
              </a:rPr>
              <a:t>Кто-то зайку напугал, зайка </a:t>
            </a:r>
            <a:r>
              <a:rPr lang="ru-RU" sz="1200" b="1" dirty="0" err="1" smtClean="0">
                <a:solidFill>
                  <a:schemeClr val="tx2"/>
                </a:solidFill>
              </a:rPr>
              <a:t>прыг-и</a:t>
            </a:r>
            <a:r>
              <a:rPr lang="ru-RU" sz="1200" b="1" dirty="0" smtClean="0">
                <a:solidFill>
                  <a:schemeClr val="tx2"/>
                </a:solidFill>
              </a:rPr>
              <a:t> убежал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28661" y="2214554"/>
            <a:ext cx="2214579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i="1" u="sng" dirty="0" smtClean="0">
                <a:solidFill>
                  <a:schemeClr val="accent6">
                    <a:lumMod val="75000"/>
                  </a:schemeClr>
                </a:solidFill>
              </a:rPr>
              <a:t>Лесорубы</a:t>
            </a:r>
          </a:p>
          <a:p>
            <a:r>
              <a:rPr lang="ru-RU" sz="1200" b="1" dirty="0" smtClean="0">
                <a:solidFill>
                  <a:schemeClr val="tx2"/>
                </a:solidFill>
              </a:rPr>
              <a:t>Лесорубами мы стали</a:t>
            </a:r>
          </a:p>
          <a:p>
            <a:r>
              <a:rPr lang="ru-RU" sz="1200" b="1" dirty="0" smtClean="0">
                <a:solidFill>
                  <a:schemeClr val="tx2"/>
                </a:solidFill>
              </a:rPr>
              <a:t>Топоры мы в руками взяли,</a:t>
            </a:r>
          </a:p>
          <a:p>
            <a:r>
              <a:rPr lang="ru-RU" sz="1200" b="1" dirty="0" smtClean="0">
                <a:solidFill>
                  <a:schemeClr val="tx2"/>
                </a:solidFill>
              </a:rPr>
              <a:t>И руками, сделав взмах,</a:t>
            </a:r>
          </a:p>
          <a:p>
            <a:r>
              <a:rPr lang="ru-RU" sz="1200" b="1" dirty="0" smtClean="0">
                <a:solidFill>
                  <a:schemeClr val="tx2"/>
                </a:solidFill>
              </a:rPr>
              <a:t>По полену сильно – бах!.</a:t>
            </a:r>
            <a:endParaRPr lang="ru-RU" sz="1200" b="1" dirty="0">
              <a:solidFill>
                <a:schemeClr val="tx2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071934" y="2786058"/>
            <a:ext cx="2071703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i="1" u="sng" dirty="0" smtClean="0">
                <a:solidFill>
                  <a:schemeClr val="accent6">
                    <a:lumMod val="75000"/>
                  </a:schemeClr>
                </a:solidFill>
              </a:rPr>
              <a:t>Зайка</a:t>
            </a:r>
          </a:p>
          <a:p>
            <a:r>
              <a:rPr lang="ru-RU" sz="1200" b="1" dirty="0" smtClean="0">
                <a:solidFill>
                  <a:schemeClr val="tx2"/>
                </a:solidFill>
              </a:rPr>
              <a:t>Мы по лесу шли, шли.</a:t>
            </a:r>
          </a:p>
          <a:p>
            <a:r>
              <a:rPr lang="ru-RU" sz="1200" b="1" dirty="0" smtClean="0">
                <a:solidFill>
                  <a:schemeClr val="tx2"/>
                </a:solidFill>
              </a:rPr>
              <a:t>Подберезовик нашли</a:t>
            </a:r>
          </a:p>
          <a:p>
            <a:r>
              <a:rPr lang="ru-RU" sz="1200" b="1" dirty="0" smtClean="0">
                <a:solidFill>
                  <a:schemeClr val="tx2"/>
                </a:solidFill>
              </a:rPr>
              <a:t>Раз грибок и два грибок</a:t>
            </a:r>
          </a:p>
          <a:p>
            <a:r>
              <a:rPr lang="ru-RU" sz="1200" b="1" dirty="0" smtClean="0">
                <a:solidFill>
                  <a:schemeClr val="tx2"/>
                </a:solidFill>
              </a:rPr>
              <a:t>Положили в кузовок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71537" y="3929066"/>
            <a:ext cx="364333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i="1" u="sng" dirty="0" smtClean="0">
                <a:solidFill>
                  <a:schemeClr val="accent6">
                    <a:lumMod val="75000"/>
                  </a:schemeClr>
                </a:solidFill>
              </a:rPr>
              <a:t>Теплоход</a:t>
            </a:r>
          </a:p>
          <a:p>
            <a:r>
              <a:rPr lang="ru-RU" sz="1200" b="1" dirty="0" smtClean="0">
                <a:solidFill>
                  <a:schemeClr val="tx2"/>
                </a:solidFill>
              </a:rPr>
              <a:t>От зеленого причала оттолкнулся теплоход</a:t>
            </a:r>
          </a:p>
          <a:p>
            <a:r>
              <a:rPr lang="ru-RU" sz="1200" b="1" dirty="0" smtClean="0">
                <a:solidFill>
                  <a:schemeClr val="tx2"/>
                </a:solidFill>
              </a:rPr>
              <a:t>Он назад шагнул сначала, а потом поплыл вперед</a:t>
            </a:r>
          </a:p>
          <a:p>
            <a:r>
              <a:rPr lang="ru-RU" sz="1200" b="1" dirty="0" smtClean="0">
                <a:solidFill>
                  <a:schemeClr val="tx2"/>
                </a:solidFill>
              </a:rPr>
              <a:t>И поплыл, поплыл по речке, набирая полный ход</a:t>
            </a:r>
            <a:endParaRPr lang="ru-RU" sz="1200" b="1" dirty="0">
              <a:solidFill>
                <a:schemeClr val="tx2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714744" y="4786322"/>
            <a:ext cx="258978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i="1" u="sng" dirty="0" smtClean="0">
                <a:solidFill>
                  <a:schemeClr val="accent6">
                    <a:lumMod val="75000"/>
                  </a:schemeClr>
                </a:solidFill>
              </a:rPr>
              <a:t>Кузнечик.</a:t>
            </a:r>
          </a:p>
          <a:p>
            <a:r>
              <a:rPr lang="ru-RU" sz="1200" b="1" dirty="0" smtClean="0">
                <a:solidFill>
                  <a:schemeClr val="tx2"/>
                </a:solidFill>
              </a:rPr>
              <a:t>А кузнечик, а кузнечик,</a:t>
            </a:r>
          </a:p>
          <a:p>
            <a:r>
              <a:rPr lang="ru-RU" sz="1200" b="1" dirty="0" smtClean="0">
                <a:solidFill>
                  <a:schemeClr val="tx2"/>
                </a:solidFill>
              </a:rPr>
              <a:t>Ну совсем как человечек:</a:t>
            </a:r>
          </a:p>
          <a:p>
            <a:r>
              <a:rPr lang="ru-RU" sz="1200" b="1" dirty="0" smtClean="0">
                <a:solidFill>
                  <a:schemeClr val="tx2"/>
                </a:solidFill>
              </a:rPr>
              <a:t>За кусток, под мосток – и молчок .</a:t>
            </a:r>
            <a:endParaRPr lang="ru-RU" sz="1200" b="1" dirty="0">
              <a:solidFill>
                <a:schemeClr val="tx2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786579" y="3929066"/>
            <a:ext cx="214314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u="sng" dirty="0" smtClean="0">
                <a:solidFill>
                  <a:schemeClr val="accent6">
                    <a:lumMod val="75000"/>
                  </a:schemeClr>
                </a:solidFill>
              </a:rPr>
              <a:t>Зарядка</a:t>
            </a:r>
          </a:p>
          <a:p>
            <a:r>
              <a:rPr lang="ru-RU" sz="1200" b="1" dirty="0" smtClean="0">
                <a:solidFill>
                  <a:schemeClr val="tx2"/>
                </a:solidFill>
              </a:rPr>
              <a:t>Раз – подняться, потянуться.</a:t>
            </a:r>
          </a:p>
          <a:p>
            <a:r>
              <a:rPr lang="ru-RU" sz="1200" b="1" dirty="0" smtClean="0">
                <a:solidFill>
                  <a:schemeClr val="tx2"/>
                </a:solidFill>
              </a:rPr>
              <a:t>Два – согнуться, разогнуться,</a:t>
            </a:r>
          </a:p>
          <a:p>
            <a:r>
              <a:rPr lang="ru-RU" sz="1200" b="1" dirty="0" smtClean="0">
                <a:solidFill>
                  <a:schemeClr val="tx2"/>
                </a:solidFill>
              </a:rPr>
              <a:t>Три в ладоши три хлопка,</a:t>
            </a:r>
          </a:p>
          <a:p>
            <a:r>
              <a:rPr lang="ru-RU" sz="1200" b="1" dirty="0" smtClean="0">
                <a:solidFill>
                  <a:schemeClr val="tx2"/>
                </a:solidFill>
              </a:rPr>
              <a:t>Головою три кивка</a:t>
            </a:r>
          </a:p>
          <a:p>
            <a:r>
              <a:rPr lang="ru-RU" sz="1200" b="1" dirty="0" smtClean="0">
                <a:solidFill>
                  <a:schemeClr val="tx2"/>
                </a:solidFill>
              </a:rPr>
              <a:t>На четыре – руки шире, </a:t>
            </a:r>
          </a:p>
          <a:p>
            <a:r>
              <a:rPr lang="ru-RU" sz="1200" b="1" dirty="0" smtClean="0">
                <a:solidFill>
                  <a:schemeClr val="tx2"/>
                </a:solidFill>
              </a:rPr>
              <a:t>Пять – руками помахать</a:t>
            </a:r>
          </a:p>
          <a:p>
            <a:r>
              <a:rPr lang="ru-RU" sz="1200" b="1" dirty="0" smtClean="0">
                <a:solidFill>
                  <a:schemeClr val="tx2"/>
                </a:solidFill>
              </a:rPr>
              <a:t>И на место тихо встать.</a:t>
            </a:r>
            <a:endParaRPr lang="ru-RU" sz="1200" b="1" dirty="0">
              <a:solidFill>
                <a:schemeClr val="tx2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000101" y="5786455"/>
            <a:ext cx="3000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chemeClr val="tx2"/>
                </a:solidFill>
              </a:rPr>
              <a:t>На паркете 8 пар Мухи танцевали.</a:t>
            </a:r>
          </a:p>
          <a:p>
            <a:r>
              <a:rPr lang="ru-RU" sz="1200" b="1" dirty="0" smtClean="0">
                <a:solidFill>
                  <a:schemeClr val="tx2"/>
                </a:solidFill>
              </a:rPr>
              <a:t>Увидели паука – в обморок упали</a:t>
            </a:r>
            <a:endParaRPr lang="ru-RU" sz="1200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Documents and Settings\Admin\Мои документы\Чаяна\рисунки Чаяна\артыш\1280490160_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86512" y="0"/>
            <a:ext cx="2857488" cy="4000504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57159" y="357167"/>
            <a:ext cx="399468" cy="64017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</a:rPr>
              <a:t>Ф</a:t>
            </a:r>
          </a:p>
          <a:p>
            <a:r>
              <a:rPr lang="ru-RU" sz="2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</a:rPr>
              <a:t>И</a:t>
            </a:r>
          </a:p>
          <a:p>
            <a:r>
              <a:rPr lang="ru-RU" sz="2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</a:rPr>
              <a:t>З</a:t>
            </a:r>
          </a:p>
          <a:p>
            <a:r>
              <a:rPr lang="ru-RU" sz="2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</a:rPr>
              <a:t>К</a:t>
            </a:r>
          </a:p>
          <a:p>
            <a:r>
              <a:rPr lang="ru-RU" sz="2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</a:rPr>
              <a:t>У</a:t>
            </a:r>
          </a:p>
          <a:p>
            <a:r>
              <a:rPr lang="ru-RU" sz="2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</a:rPr>
              <a:t>Л</a:t>
            </a:r>
          </a:p>
          <a:p>
            <a:r>
              <a:rPr lang="ru-RU" sz="2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</a:rPr>
              <a:t>Ь</a:t>
            </a:r>
          </a:p>
          <a:p>
            <a:r>
              <a:rPr lang="ru-RU" sz="2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</a:rPr>
              <a:t>Т</a:t>
            </a:r>
          </a:p>
          <a:p>
            <a:r>
              <a:rPr lang="ru-RU" sz="2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</a:rPr>
              <a:t>М</a:t>
            </a:r>
          </a:p>
          <a:p>
            <a:r>
              <a:rPr lang="ru-RU" sz="2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</a:rPr>
              <a:t>И</a:t>
            </a:r>
          </a:p>
          <a:p>
            <a:r>
              <a:rPr lang="ru-RU" sz="2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</a:rPr>
              <a:t>Н</a:t>
            </a:r>
          </a:p>
          <a:p>
            <a:r>
              <a:rPr lang="ru-RU" sz="2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</a:rPr>
              <a:t>У</a:t>
            </a:r>
          </a:p>
          <a:p>
            <a:r>
              <a:rPr lang="ru-RU" sz="2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</a:rPr>
              <a:t>Т</a:t>
            </a:r>
          </a:p>
          <a:p>
            <a:r>
              <a:rPr lang="ru-RU" sz="2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</a:rPr>
              <a:t>К</a:t>
            </a:r>
          </a:p>
          <a:p>
            <a:r>
              <a:rPr lang="ru-RU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</a:rPr>
              <a:t>И</a:t>
            </a:r>
            <a:endParaRPr lang="ru-RU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928795" y="142852"/>
            <a:ext cx="371477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Средняя группа</a:t>
            </a:r>
          </a:p>
          <a:p>
            <a:pPr algn="ctr"/>
            <a:endParaRPr lang="ru-RU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1000101" y="714356"/>
            <a:ext cx="378621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i="1" u="sng" dirty="0" smtClean="0">
                <a:solidFill>
                  <a:schemeClr val="accent6">
                    <a:lumMod val="75000"/>
                  </a:schemeClr>
                </a:solidFill>
              </a:rPr>
              <a:t>«Зарядка»</a:t>
            </a:r>
          </a:p>
          <a:p>
            <a:r>
              <a:rPr lang="ru-RU" sz="1200" b="1" dirty="0" smtClean="0">
                <a:solidFill>
                  <a:schemeClr val="accent1">
                    <a:lumMod val="75000"/>
                  </a:schemeClr>
                </a:solidFill>
              </a:rPr>
              <a:t>Каждый день по утрам делаем зарядку.</a:t>
            </a:r>
          </a:p>
          <a:p>
            <a:r>
              <a:rPr lang="ru-RU" sz="1200" b="1" dirty="0" smtClean="0">
                <a:solidFill>
                  <a:schemeClr val="accent1">
                    <a:lumMod val="75000"/>
                  </a:schemeClr>
                </a:solidFill>
              </a:rPr>
              <a:t>Очень нравится нам делать по порядку;</a:t>
            </a:r>
          </a:p>
          <a:p>
            <a:r>
              <a:rPr lang="ru-RU" sz="1200" b="1" dirty="0" smtClean="0">
                <a:solidFill>
                  <a:schemeClr val="accent1">
                    <a:lumMod val="75000"/>
                  </a:schemeClr>
                </a:solidFill>
              </a:rPr>
              <a:t>Весело шагать, весело шагать,</a:t>
            </a:r>
          </a:p>
          <a:p>
            <a:r>
              <a:rPr lang="ru-RU" sz="1200" b="1" dirty="0" smtClean="0">
                <a:solidFill>
                  <a:schemeClr val="accent1">
                    <a:lumMod val="75000"/>
                  </a:schemeClr>
                </a:solidFill>
              </a:rPr>
              <a:t>Руки поднимать, руки отпускать,</a:t>
            </a:r>
          </a:p>
          <a:p>
            <a:r>
              <a:rPr lang="ru-RU" sz="1200" b="1" dirty="0" smtClean="0">
                <a:solidFill>
                  <a:schemeClr val="accent1">
                    <a:lumMod val="75000"/>
                  </a:schemeClr>
                </a:solidFill>
              </a:rPr>
              <a:t>Приседать и вставать, приседать и вставать,</a:t>
            </a:r>
          </a:p>
          <a:p>
            <a:r>
              <a:rPr lang="ru-RU" sz="1200" b="1" dirty="0" smtClean="0">
                <a:solidFill>
                  <a:schemeClr val="accent1">
                    <a:lumMod val="75000"/>
                  </a:schemeClr>
                </a:solidFill>
              </a:rPr>
              <a:t>Прыгать и скакать, приседать и вставать </a:t>
            </a:r>
          </a:p>
          <a:p>
            <a:r>
              <a:rPr lang="ru-RU" sz="1400" dirty="0" smtClean="0"/>
              <a:t> </a:t>
            </a:r>
          </a:p>
          <a:p>
            <a:endParaRPr lang="ru-RU" sz="1200" dirty="0"/>
          </a:p>
        </p:txBody>
      </p:sp>
      <p:sp>
        <p:nvSpPr>
          <p:cNvPr id="7" name="TextBox 6"/>
          <p:cNvSpPr txBox="1"/>
          <p:nvPr/>
        </p:nvSpPr>
        <p:spPr>
          <a:xfrm>
            <a:off x="2786050" y="2071678"/>
            <a:ext cx="3500463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i="1" u="sng" dirty="0" smtClean="0">
                <a:solidFill>
                  <a:schemeClr val="accent6">
                    <a:lumMod val="75000"/>
                  </a:schemeClr>
                </a:solidFill>
              </a:rPr>
              <a:t>«Кузнечики».</a:t>
            </a:r>
          </a:p>
          <a:p>
            <a:r>
              <a:rPr lang="ru-RU" sz="1200" b="1" dirty="0" smtClean="0">
                <a:solidFill>
                  <a:schemeClr val="tx2"/>
                </a:solidFill>
              </a:rPr>
              <a:t>Поднимайте плечики, прыгайте кузнечики.</a:t>
            </a:r>
          </a:p>
          <a:p>
            <a:pPr algn="ctr"/>
            <a:r>
              <a:rPr lang="ru-RU" sz="1200" b="1" dirty="0" smtClean="0">
                <a:solidFill>
                  <a:schemeClr val="tx2"/>
                </a:solidFill>
              </a:rPr>
              <a:t>ПРЫГ – КОК, ПРЫГ – СКОК.</a:t>
            </a:r>
          </a:p>
          <a:p>
            <a:r>
              <a:rPr lang="ru-RU" sz="1200" b="1" dirty="0" smtClean="0">
                <a:solidFill>
                  <a:schemeClr val="tx2"/>
                </a:solidFill>
              </a:rPr>
              <a:t>Сели травушку покушали, тишину послушали,</a:t>
            </a:r>
          </a:p>
          <a:p>
            <a:r>
              <a:rPr lang="ru-RU" sz="1200" b="1" dirty="0" smtClean="0">
                <a:solidFill>
                  <a:schemeClr val="tx2"/>
                </a:solidFill>
              </a:rPr>
              <a:t>Тише, тише, высоко, прыгай на носках легко.</a:t>
            </a:r>
          </a:p>
          <a:p>
            <a:pPr algn="ctr"/>
            <a:endParaRPr lang="ru-RU" sz="1400" dirty="0"/>
          </a:p>
        </p:txBody>
      </p:sp>
      <p:sp>
        <p:nvSpPr>
          <p:cNvPr id="9" name="TextBox 8"/>
          <p:cNvSpPr txBox="1"/>
          <p:nvPr/>
        </p:nvSpPr>
        <p:spPr>
          <a:xfrm>
            <a:off x="1071539" y="3286124"/>
            <a:ext cx="2857520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i="1" u="sng" dirty="0" smtClean="0">
                <a:solidFill>
                  <a:schemeClr val="accent6">
                    <a:lumMod val="75000"/>
                  </a:schemeClr>
                </a:solidFill>
              </a:rPr>
              <a:t>«Хлопай , </a:t>
            </a:r>
            <a:r>
              <a:rPr lang="ru-RU" sz="1400" b="1" i="1" u="sng" dirty="0" err="1" smtClean="0">
                <a:solidFill>
                  <a:schemeClr val="accent6">
                    <a:lumMod val="75000"/>
                  </a:schemeClr>
                </a:solidFill>
              </a:rPr>
              <a:t>хлопай</a:t>
            </a:r>
            <a:r>
              <a:rPr lang="ru-RU" sz="1400" b="1" i="1" u="sng" dirty="0" smtClean="0">
                <a:solidFill>
                  <a:schemeClr val="accent6">
                    <a:lumMod val="75000"/>
                  </a:schemeClr>
                </a:solidFill>
              </a:rPr>
              <a:t> веселей».</a:t>
            </a:r>
          </a:p>
          <a:p>
            <a:r>
              <a:rPr lang="ru-RU" sz="1200" b="1" dirty="0" smtClean="0">
                <a:solidFill>
                  <a:schemeClr val="tx2"/>
                </a:solidFill>
              </a:rPr>
              <a:t>Руки к верху поднимаем,</a:t>
            </a:r>
          </a:p>
          <a:p>
            <a:r>
              <a:rPr lang="ru-RU" sz="1200" b="1" dirty="0" smtClean="0">
                <a:solidFill>
                  <a:schemeClr val="tx2"/>
                </a:solidFill>
              </a:rPr>
              <a:t>А потом их отпускаем,</a:t>
            </a:r>
          </a:p>
          <a:p>
            <a:r>
              <a:rPr lang="ru-RU" sz="1200" b="1" dirty="0" smtClean="0">
                <a:solidFill>
                  <a:schemeClr val="tx2"/>
                </a:solidFill>
              </a:rPr>
              <a:t>А потом к себе прижмем, </a:t>
            </a:r>
          </a:p>
          <a:p>
            <a:r>
              <a:rPr lang="ru-RU" sz="1200" b="1" dirty="0" smtClean="0">
                <a:solidFill>
                  <a:schemeClr val="tx2"/>
                </a:solidFill>
              </a:rPr>
              <a:t>А потом их разведем,</a:t>
            </a:r>
          </a:p>
          <a:p>
            <a:r>
              <a:rPr lang="ru-RU" sz="1200" b="1" dirty="0" smtClean="0">
                <a:solidFill>
                  <a:schemeClr val="tx2"/>
                </a:solidFill>
              </a:rPr>
              <a:t>А потом быстрей, быстрей,</a:t>
            </a:r>
          </a:p>
          <a:p>
            <a:r>
              <a:rPr lang="ru-RU" sz="1200" b="1" dirty="0" smtClean="0">
                <a:solidFill>
                  <a:schemeClr val="tx2"/>
                </a:solidFill>
              </a:rPr>
              <a:t>Хлопай, хлопай веселей</a:t>
            </a:r>
            <a:endParaRPr lang="ru-RU" sz="1200" b="1" dirty="0">
              <a:solidFill>
                <a:schemeClr val="tx2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357555" y="4357694"/>
            <a:ext cx="2428892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i="1" u="sng" dirty="0" smtClean="0">
                <a:solidFill>
                  <a:schemeClr val="accent6">
                    <a:lumMod val="75000"/>
                  </a:schemeClr>
                </a:solidFill>
              </a:rPr>
              <a:t>«Выше»</a:t>
            </a:r>
          </a:p>
          <a:p>
            <a:pPr algn="ctr"/>
            <a:r>
              <a:rPr lang="ru-RU" sz="1200" b="1" dirty="0" smtClean="0">
                <a:solidFill>
                  <a:schemeClr val="tx2"/>
                </a:solidFill>
              </a:rPr>
              <a:t>Мы становимся все выше.</a:t>
            </a:r>
          </a:p>
          <a:p>
            <a:pPr algn="ctr"/>
            <a:r>
              <a:rPr lang="ru-RU" sz="1200" b="1" dirty="0" smtClean="0">
                <a:solidFill>
                  <a:schemeClr val="tx2"/>
                </a:solidFill>
              </a:rPr>
              <a:t>Достаем руками крыши.</a:t>
            </a:r>
          </a:p>
          <a:p>
            <a:pPr algn="ctr"/>
            <a:r>
              <a:rPr lang="ru-RU" sz="1200" b="1" dirty="0" smtClean="0">
                <a:solidFill>
                  <a:schemeClr val="tx2"/>
                </a:solidFill>
              </a:rPr>
              <a:t>На два счета поднялись.</a:t>
            </a:r>
          </a:p>
          <a:p>
            <a:pPr algn="ctr"/>
            <a:r>
              <a:rPr lang="ru-RU" sz="1200" b="1" dirty="0" smtClean="0">
                <a:solidFill>
                  <a:schemeClr val="tx2"/>
                </a:solidFill>
              </a:rPr>
              <a:t>Три – четыре руки вниз.</a:t>
            </a:r>
          </a:p>
          <a:p>
            <a:pPr algn="ctr"/>
            <a:endParaRPr lang="ru-RU" sz="1200" dirty="0"/>
          </a:p>
        </p:txBody>
      </p:sp>
      <p:sp>
        <p:nvSpPr>
          <p:cNvPr id="11" name="TextBox 10"/>
          <p:cNvSpPr txBox="1"/>
          <p:nvPr/>
        </p:nvSpPr>
        <p:spPr>
          <a:xfrm>
            <a:off x="928663" y="5429264"/>
            <a:ext cx="3143272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i="1" u="sng" dirty="0" smtClean="0">
                <a:solidFill>
                  <a:schemeClr val="accent6">
                    <a:lumMod val="75000"/>
                  </a:schemeClr>
                </a:solidFill>
              </a:rPr>
              <a:t>«Две сестрицы».</a:t>
            </a:r>
          </a:p>
          <a:p>
            <a:r>
              <a:rPr lang="ru-RU" sz="1200" b="1" dirty="0" smtClean="0">
                <a:solidFill>
                  <a:schemeClr val="tx2"/>
                </a:solidFill>
              </a:rPr>
              <a:t>Две сестрицы, две руки – </a:t>
            </a:r>
          </a:p>
          <a:p>
            <a:r>
              <a:rPr lang="ru-RU" sz="1200" b="1" dirty="0" smtClean="0">
                <a:solidFill>
                  <a:schemeClr val="tx2"/>
                </a:solidFill>
              </a:rPr>
              <a:t>Левая и правая (показ рук поочередно)</a:t>
            </a:r>
          </a:p>
          <a:p>
            <a:r>
              <a:rPr lang="ru-RU" sz="1200" b="1" dirty="0" smtClean="0">
                <a:solidFill>
                  <a:schemeClr val="tx2"/>
                </a:solidFill>
              </a:rPr>
              <a:t>Рвут на грядках сорняки</a:t>
            </a:r>
          </a:p>
          <a:p>
            <a:r>
              <a:rPr lang="ru-RU" sz="1200" b="1" dirty="0" smtClean="0">
                <a:solidFill>
                  <a:schemeClr val="tx2"/>
                </a:solidFill>
              </a:rPr>
              <a:t>И друг дружку моют (имитация движения).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500827" y="4000505"/>
            <a:ext cx="2286016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i="1" u="sng" dirty="0" smtClean="0">
                <a:solidFill>
                  <a:schemeClr val="accent6">
                    <a:lumMod val="75000"/>
                  </a:schemeClr>
                </a:solidFill>
              </a:rPr>
              <a:t>Заниматься нам пора!</a:t>
            </a:r>
          </a:p>
          <a:p>
            <a:r>
              <a:rPr lang="ru-RU" sz="1200" b="1" dirty="0" smtClean="0">
                <a:solidFill>
                  <a:schemeClr val="tx2"/>
                </a:solidFill>
              </a:rPr>
              <a:t>Мы ногами топ – </a:t>
            </a:r>
            <a:r>
              <a:rPr lang="ru-RU" sz="1200" b="1" dirty="0" err="1" smtClean="0">
                <a:solidFill>
                  <a:schemeClr val="tx2"/>
                </a:solidFill>
              </a:rPr>
              <a:t>топ</a:t>
            </a:r>
            <a:r>
              <a:rPr lang="ru-RU" sz="1200" b="1" dirty="0" smtClean="0">
                <a:solidFill>
                  <a:schemeClr val="tx2"/>
                </a:solidFill>
              </a:rPr>
              <a:t>,</a:t>
            </a:r>
          </a:p>
          <a:p>
            <a:r>
              <a:rPr lang="ru-RU" sz="1200" b="1" dirty="0" smtClean="0">
                <a:solidFill>
                  <a:schemeClr val="tx2"/>
                </a:solidFill>
              </a:rPr>
              <a:t>Мы руками хлоп – </a:t>
            </a:r>
            <a:r>
              <a:rPr lang="ru-RU" sz="1200" b="1" dirty="0" err="1" smtClean="0">
                <a:solidFill>
                  <a:schemeClr val="tx2"/>
                </a:solidFill>
              </a:rPr>
              <a:t>хлоп</a:t>
            </a:r>
            <a:r>
              <a:rPr lang="ru-RU" sz="1200" b="1" dirty="0" smtClean="0">
                <a:solidFill>
                  <a:schemeClr val="tx2"/>
                </a:solidFill>
              </a:rPr>
              <a:t>,</a:t>
            </a:r>
          </a:p>
          <a:p>
            <a:r>
              <a:rPr lang="ru-RU" sz="1200" b="1" dirty="0" smtClean="0">
                <a:solidFill>
                  <a:schemeClr val="tx2"/>
                </a:solidFill>
              </a:rPr>
              <a:t>Мы глазами миг – </a:t>
            </a:r>
            <a:r>
              <a:rPr lang="ru-RU" sz="1200" b="1" dirty="0" err="1" smtClean="0">
                <a:solidFill>
                  <a:schemeClr val="tx2"/>
                </a:solidFill>
              </a:rPr>
              <a:t>миг</a:t>
            </a:r>
            <a:r>
              <a:rPr lang="ru-RU" sz="1200" b="1" dirty="0" smtClean="0">
                <a:solidFill>
                  <a:schemeClr val="tx2"/>
                </a:solidFill>
              </a:rPr>
              <a:t>,</a:t>
            </a:r>
          </a:p>
          <a:p>
            <a:r>
              <a:rPr lang="ru-RU" sz="1200" b="1" dirty="0" smtClean="0">
                <a:solidFill>
                  <a:schemeClr val="tx2"/>
                </a:solidFill>
              </a:rPr>
              <a:t>Мы плечами чик – </a:t>
            </a:r>
            <a:r>
              <a:rPr lang="ru-RU" sz="1200" b="1" dirty="0" err="1" smtClean="0">
                <a:solidFill>
                  <a:schemeClr val="tx2"/>
                </a:solidFill>
              </a:rPr>
              <a:t>чик</a:t>
            </a:r>
            <a:r>
              <a:rPr lang="ru-RU" sz="1200" b="1" dirty="0" smtClean="0">
                <a:solidFill>
                  <a:schemeClr val="tx2"/>
                </a:solidFill>
              </a:rPr>
              <a:t>.</a:t>
            </a:r>
          </a:p>
          <a:p>
            <a:r>
              <a:rPr lang="ru-RU" sz="1200" b="1" dirty="0" smtClean="0">
                <a:solidFill>
                  <a:schemeClr val="tx2"/>
                </a:solidFill>
              </a:rPr>
              <a:t>Раз – сюда, два – туда,</a:t>
            </a:r>
          </a:p>
          <a:p>
            <a:r>
              <a:rPr lang="ru-RU" sz="1200" b="1" dirty="0" smtClean="0">
                <a:solidFill>
                  <a:schemeClr val="tx2"/>
                </a:solidFill>
              </a:rPr>
              <a:t>Повернись вокруг себя.</a:t>
            </a:r>
          </a:p>
          <a:p>
            <a:r>
              <a:rPr lang="ru-RU" sz="1200" b="1" dirty="0" err="1" smtClean="0">
                <a:solidFill>
                  <a:schemeClr val="tx2"/>
                </a:solidFill>
              </a:rPr>
              <a:t>Раз-присели</a:t>
            </a:r>
            <a:r>
              <a:rPr lang="ru-RU" sz="1200" b="1" dirty="0" smtClean="0">
                <a:solidFill>
                  <a:schemeClr val="tx2"/>
                </a:solidFill>
              </a:rPr>
              <a:t>, </a:t>
            </a:r>
            <a:r>
              <a:rPr lang="ru-RU" sz="1200" b="1" dirty="0" err="1" smtClean="0">
                <a:solidFill>
                  <a:schemeClr val="tx2"/>
                </a:solidFill>
              </a:rPr>
              <a:t>два-привстали</a:t>
            </a:r>
            <a:r>
              <a:rPr lang="ru-RU" sz="1200" b="1" dirty="0" smtClean="0">
                <a:solidFill>
                  <a:schemeClr val="tx2"/>
                </a:solidFill>
              </a:rPr>
              <a:t>.</a:t>
            </a:r>
          </a:p>
          <a:p>
            <a:r>
              <a:rPr lang="ru-RU" sz="1200" b="1" dirty="0" smtClean="0">
                <a:solidFill>
                  <a:schemeClr val="tx2"/>
                </a:solidFill>
              </a:rPr>
              <a:t>Руки к верху все подняли.</a:t>
            </a:r>
          </a:p>
          <a:p>
            <a:r>
              <a:rPr lang="ru-RU" sz="1200" b="1" dirty="0" smtClean="0">
                <a:solidFill>
                  <a:schemeClr val="tx2"/>
                </a:solidFill>
              </a:rPr>
              <a:t>Раз – два, раз – два,</a:t>
            </a:r>
          </a:p>
          <a:p>
            <a:r>
              <a:rPr lang="ru-RU" sz="1200" b="1" dirty="0" smtClean="0">
                <a:solidFill>
                  <a:schemeClr val="tx2"/>
                </a:solidFill>
              </a:rPr>
              <a:t>Заниматься нам пора!</a:t>
            </a:r>
            <a:endParaRPr lang="ru-RU" sz="1200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214414" y="142853"/>
            <a:ext cx="3786215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Старшая группа</a:t>
            </a:r>
            <a:endParaRPr lang="ru-RU" sz="28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2050" name="Picture 2" descr="C:\Documents and Settings\Admin\Мои документы\Чаяна\рисунки Чаяна\413722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29322" y="0"/>
            <a:ext cx="3214679" cy="3500438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285721" y="214290"/>
            <a:ext cx="642943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Ф</a:t>
            </a:r>
          </a:p>
          <a:p>
            <a:pPr algn="ctr"/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</a:t>
            </a:r>
          </a:p>
          <a:p>
            <a:pPr algn="ctr"/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</a:t>
            </a:r>
          </a:p>
          <a:p>
            <a:pPr algn="ctr"/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</a:t>
            </a:r>
          </a:p>
          <a:p>
            <a:pPr algn="ctr"/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У</a:t>
            </a:r>
          </a:p>
          <a:p>
            <a:pPr algn="ctr"/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Л</a:t>
            </a:r>
          </a:p>
          <a:p>
            <a:pPr algn="ctr"/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Ь</a:t>
            </a:r>
          </a:p>
          <a:p>
            <a:pPr algn="ctr"/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</a:t>
            </a:r>
          </a:p>
          <a:p>
            <a:pPr algn="ctr"/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</a:t>
            </a:r>
          </a:p>
          <a:p>
            <a:pPr algn="ctr"/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</a:t>
            </a:r>
          </a:p>
          <a:p>
            <a:pPr algn="ctr"/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</a:t>
            </a:r>
          </a:p>
          <a:p>
            <a:pPr algn="ctr"/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У</a:t>
            </a:r>
          </a:p>
          <a:p>
            <a:pPr algn="ctr"/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</a:t>
            </a:r>
          </a:p>
          <a:p>
            <a:pPr algn="ctr"/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</a:t>
            </a:r>
            <a:endParaRPr lang="ru-RU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85787" y="642919"/>
            <a:ext cx="4143404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i="1" u="sng" dirty="0" smtClean="0">
                <a:solidFill>
                  <a:schemeClr val="accent6">
                    <a:lumMod val="75000"/>
                  </a:schemeClr>
                </a:solidFill>
              </a:rPr>
              <a:t>Раз, два, три, четыре.</a:t>
            </a:r>
          </a:p>
          <a:p>
            <a:r>
              <a:rPr lang="ru-RU" sz="1200" b="1" dirty="0" smtClean="0">
                <a:solidFill>
                  <a:schemeClr val="tx2"/>
                </a:solidFill>
              </a:rPr>
              <a:t>Раз, два, три, четыре – топаем ногами.</a:t>
            </a:r>
          </a:p>
          <a:p>
            <a:r>
              <a:rPr lang="ru-RU" sz="1200" b="1" dirty="0" smtClean="0">
                <a:solidFill>
                  <a:schemeClr val="tx2"/>
                </a:solidFill>
              </a:rPr>
              <a:t>Раз, два, три, четыре – хлопаем руками.</a:t>
            </a:r>
          </a:p>
          <a:p>
            <a:r>
              <a:rPr lang="ru-RU" sz="1200" b="1" dirty="0" smtClean="0">
                <a:solidFill>
                  <a:schemeClr val="tx2"/>
                </a:solidFill>
              </a:rPr>
              <a:t>Руки вытянуть пошире – раз, два, три, четыре.</a:t>
            </a:r>
          </a:p>
          <a:p>
            <a:r>
              <a:rPr lang="ru-RU" sz="1200" b="1" dirty="0" smtClean="0">
                <a:solidFill>
                  <a:schemeClr val="tx2"/>
                </a:solidFill>
              </a:rPr>
              <a:t>Наклониться – три, четыре. И на месте поскакать.</a:t>
            </a:r>
          </a:p>
          <a:p>
            <a:r>
              <a:rPr lang="ru-RU" sz="1200" b="1" dirty="0" smtClean="0">
                <a:solidFill>
                  <a:schemeClr val="tx2"/>
                </a:solidFill>
              </a:rPr>
              <a:t>На носок, потом на пятку, все мы делаем зарядку.</a:t>
            </a:r>
          </a:p>
          <a:p>
            <a:endParaRPr lang="ru-RU" sz="1400" dirty="0" smtClean="0"/>
          </a:p>
          <a:p>
            <a:endParaRPr lang="ru-RU" sz="1400" dirty="0"/>
          </a:p>
        </p:txBody>
      </p:sp>
      <p:sp>
        <p:nvSpPr>
          <p:cNvPr id="10" name="TextBox 9"/>
          <p:cNvSpPr txBox="1"/>
          <p:nvPr/>
        </p:nvSpPr>
        <p:spPr>
          <a:xfrm>
            <a:off x="3286116" y="1928803"/>
            <a:ext cx="2500331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i="1" u="sng" dirty="0" smtClean="0">
                <a:solidFill>
                  <a:schemeClr val="accent6">
                    <a:lumMod val="75000"/>
                  </a:schemeClr>
                </a:solidFill>
              </a:rPr>
              <a:t>Прыжки</a:t>
            </a:r>
          </a:p>
          <a:p>
            <a:r>
              <a:rPr lang="ru-RU" sz="1200" b="1" dirty="0" smtClean="0">
                <a:solidFill>
                  <a:schemeClr val="tx2"/>
                </a:solidFill>
              </a:rPr>
              <a:t>Раз, два, три, четыре, пять!</a:t>
            </a:r>
          </a:p>
          <a:p>
            <a:r>
              <a:rPr lang="ru-RU" sz="1200" b="1" dirty="0" smtClean="0">
                <a:solidFill>
                  <a:schemeClr val="tx2"/>
                </a:solidFill>
              </a:rPr>
              <a:t>Начал заинька скакать.</a:t>
            </a:r>
          </a:p>
          <a:p>
            <a:r>
              <a:rPr lang="ru-RU" sz="1200" b="1" dirty="0" smtClean="0">
                <a:solidFill>
                  <a:schemeClr val="tx2"/>
                </a:solidFill>
              </a:rPr>
              <a:t>Прыгать заинька горазд,</a:t>
            </a:r>
          </a:p>
          <a:p>
            <a:r>
              <a:rPr lang="ru-RU" sz="1200" b="1" dirty="0" smtClean="0">
                <a:solidFill>
                  <a:schemeClr val="tx2"/>
                </a:solidFill>
              </a:rPr>
              <a:t>Он подпрыгнул десять раз.</a:t>
            </a:r>
          </a:p>
          <a:p>
            <a:pPr algn="ctr"/>
            <a:r>
              <a:rPr lang="ru-RU" sz="1200" dirty="0" smtClean="0"/>
              <a:t> </a:t>
            </a:r>
            <a:endParaRPr lang="ru-RU" sz="1200" dirty="0"/>
          </a:p>
        </p:txBody>
      </p:sp>
      <p:sp>
        <p:nvSpPr>
          <p:cNvPr id="11" name="TextBox 10"/>
          <p:cNvSpPr txBox="1"/>
          <p:nvPr/>
        </p:nvSpPr>
        <p:spPr>
          <a:xfrm>
            <a:off x="857224" y="2857496"/>
            <a:ext cx="3786215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i="1" u="sng" dirty="0" smtClean="0">
                <a:solidFill>
                  <a:schemeClr val="accent6">
                    <a:lumMod val="75000"/>
                  </a:schemeClr>
                </a:solidFill>
              </a:rPr>
              <a:t>«Аист».</a:t>
            </a:r>
          </a:p>
          <a:p>
            <a:r>
              <a:rPr lang="ru-RU" sz="1200" b="1" dirty="0" smtClean="0">
                <a:solidFill>
                  <a:schemeClr val="tx2"/>
                </a:solidFill>
              </a:rPr>
              <a:t>Аист , </a:t>
            </a:r>
            <a:r>
              <a:rPr lang="ru-RU" sz="1200" b="1" dirty="0" err="1" smtClean="0">
                <a:solidFill>
                  <a:schemeClr val="tx2"/>
                </a:solidFill>
              </a:rPr>
              <a:t>аист</a:t>
            </a:r>
            <a:r>
              <a:rPr lang="ru-RU" sz="1200" b="1" dirty="0" smtClean="0">
                <a:solidFill>
                  <a:schemeClr val="tx2"/>
                </a:solidFill>
              </a:rPr>
              <a:t> длинноногий, </a:t>
            </a:r>
          </a:p>
          <a:p>
            <a:r>
              <a:rPr lang="ru-RU" sz="1200" b="1" dirty="0" smtClean="0">
                <a:solidFill>
                  <a:schemeClr val="tx2"/>
                </a:solidFill>
              </a:rPr>
              <a:t>Покажи домой  дорогу.</a:t>
            </a:r>
          </a:p>
          <a:p>
            <a:r>
              <a:rPr lang="ru-RU" sz="1200" b="1" dirty="0" smtClean="0">
                <a:solidFill>
                  <a:schemeClr val="tx2"/>
                </a:solidFill>
              </a:rPr>
              <a:t>Аист отвечает:</a:t>
            </a:r>
          </a:p>
          <a:p>
            <a:pPr>
              <a:buFontTx/>
              <a:buChar char="-"/>
            </a:pPr>
            <a:r>
              <a:rPr lang="ru-RU" sz="1200" b="1" dirty="0" smtClean="0">
                <a:solidFill>
                  <a:schemeClr val="tx2"/>
                </a:solidFill>
              </a:rPr>
              <a:t>Топай правою ногой, топай левою ногой.</a:t>
            </a:r>
          </a:p>
          <a:p>
            <a:r>
              <a:rPr lang="ru-RU" sz="1200" b="1" dirty="0" smtClean="0">
                <a:solidFill>
                  <a:schemeClr val="tx2"/>
                </a:solidFill>
              </a:rPr>
              <a:t>Снова – правою ногой, снова – левою ногой.</a:t>
            </a:r>
          </a:p>
          <a:p>
            <a:r>
              <a:rPr lang="ru-RU" sz="1200" b="1" dirty="0" smtClean="0">
                <a:solidFill>
                  <a:schemeClr val="tx2"/>
                </a:solidFill>
              </a:rPr>
              <a:t>После – правою ногой, после – левою ногой.</a:t>
            </a:r>
          </a:p>
          <a:p>
            <a:r>
              <a:rPr lang="ru-RU" sz="1200" b="1" dirty="0" smtClean="0">
                <a:solidFill>
                  <a:schemeClr val="tx2"/>
                </a:solidFill>
              </a:rPr>
              <a:t>Вот тогда придешь домой. </a:t>
            </a:r>
            <a:r>
              <a:rPr lang="ru-RU" sz="1200" b="1" i="1" u="sng" dirty="0" smtClean="0">
                <a:solidFill>
                  <a:schemeClr val="tx2"/>
                </a:solidFill>
              </a:rPr>
              <a:t> </a:t>
            </a:r>
          </a:p>
          <a:p>
            <a:pPr algn="ctr"/>
            <a:endParaRPr lang="ru-RU" sz="1400" b="1" i="1" u="sng" dirty="0" smtClean="0">
              <a:solidFill>
                <a:schemeClr val="tx2"/>
              </a:solidFill>
            </a:endParaRPr>
          </a:p>
          <a:p>
            <a:pPr algn="ctr"/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2857489" y="4429132"/>
            <a:ext cx="2928959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i="1" u="sng" dirty="0" smtClean="0">
                <a:solidFill>
                  <a:schemeClr val="accent6">
                    <a:lumMod val="75000"/>
                  </a:schemeClr>
                </a:solidFill>
              </a:rPr>
              <a:t>«Лебеди»</a:t>
            </a:r>
          </a:p>
          <a:p>
            <a:r>
              <a:rPr lang="ru-RU" sz="1200" b="1" dirty="0" smtClean="0">
                <a:solidFill>
                  <a:schemeClr val="tx2"/>
                </a:solidFill>
              </a:rPr>
              <a:t>Лебеди летят крыльями машут,</a:t>
            </a:r>
          </a:p>
          <a:p>
            <a:r>
              <a:rPr lang="ru-RU" sz="1200" b="1" dirty="0" smtClean="0">
                <a:solidFill>
                  <a:schemeClr val="tx2"/>
                </a:solidFill>
              </a:rPr>
              <a:t>Прогнулись над водой, качают головой.</a:t>
            </a:r>
          </a:p>
          <a:p>
            <a:r>
              <a:rPr lang="ru-RU" sz="1200" b="1" dirty="0" smtClean="0">
                <a:solidFill>
                  <a:schemeClr val="tx2"/>
                </a:solidFill>
              </a:rPr>
              <a:t>Прямо и гордо умеют держаться,</a:t>
            </a:r>
          </a:p>
          <a:p>
            <a:r>
              <a:rPr lang="ru-RU" sz="1200" b="1" dirty="0" smtClean="0">
                <a:solidFill>
                  <a:schemeClr val="tx2"/>
                </a:solidFill>
              </a:rPr>
              <a:t>Очень бесшумно на воду садятся</a:t>
            </a:r>
          </a:p>
          <a:p>
            <a:r>
              <a:rPr lang="ru-RU" sz="1200" b="1" dirty="0" smtClean="0">
                <a:solidFill>
                  <a:schemeClr val="tx2"/>
                </a:solidFill>
              </a:rPr>
              <a:t>Белые лебеди, лебеди летели</a:t>
            </a:r>
          </a:p>
          <a:p>
            <a:r>
              <a:rPr lang="ru-RU" sz="1200" b="1" dirty="0" smtClean="0">
                <a:solidFill>
                  <a:schemeClr val="tx2"/>
                </a:solidFill>
              </a:rPr>
              <a:t>И на воду сели, и снова полетели</a:t>
            </a:r>
            <a:endParaRPr lang="ru-RU" sz="1200" b="1" dirty="0">
              <a:solidFill>
                <a:schemeClr val="tx2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28663" y="5572140"/>
            <a:ext cx="2143140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i="1" u="sng" dirty="0" smtClean="0">
                <a:solidFill>
                  <a:schemeClr val="accent6">
                    <a:lumMod val="75000"/>
                  </a:schemeClr>
                </a:solidFill>
              </a:rPr>
              <a:t>«Самолеты»</a:t>
            </a:r>
          </a:p>
          <a:p>
            <a:r>
              <a:rPr lang="ru-RU" sz="1200" b="1" dirty="0" smtClean="0">
                <a:solidFill>
                  <a:schemeClr val="tx2"/>
                </a:solidFill>
              </a:rPr>
              <a:t>Самолеты загудели</a:t>
            </a:r>
          </a:p>
          <a:p>
            <a:r>
              <a:rPr lang="ru-RU" sz="1200" b="1" dirty="0" smtClean="0">
                <a:solidFill>
                  <a:schemeClr val="tx2"/>
                </a:solidFill>
              </a:rPr>
              <a:t>Самолеты полетели.</a:t>
            </a:r>
          </a:p>
          <a:p>
            <a:r>
              <a:rPr lang="ru-RU" sz="1200" b="1" dirty="0" smtClean="0">
                <a:solidFill>
                  <a:schemeClr val="tx2"/>
                </a:solidFill>
              </a:rPr>
              <a:t>На поляну тихо сели.</a:t>
            </a:r>
          </a:p>
          <a:p>
            <a:r>
              <a:rPr lang="ru-RU" sz="1200" b="1" dirty="0" smtClean="0">
                <a:solidFill>
                  <a:schemeClr val="tx2"/>
                </a:solidFill>
              </a:rPr>
              <a:t>Да и снова полетели</a:t>
            </a:r>
            <a:endParaRPr lang="ru-RU" sz="1200" b="1" dirty="0">
              <a:solidFill>
                <a:schemeClr val="tx2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143636" y="3786190"/>
            <a:ext cx="2786083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i="1" u="sng" dirty="0" smtClean="0">
                <a:solidFill>
                  <a:schemeClr val="accent6">
                    <a:lumMod val="75000"/>
                  </a:schemeClr>
                </a:solidFill>
              </a:rPr>
              <a:t>«Лягушка»</a:t>
            </a:r>
          </a:p>
          <a:p>
            <a:r>
              <a:rPr lang="ru-RU" sz="1200" b="1" dirty="0" smtClean="0">
                <a:solidFill>
                  <a:schemeClr val="tx2"/>
                </a:solidFill>
              </a:rPr>
              <a:t>На болоте все лягушки</a:t>
            </a:r>
          </a:p>
          <a:p>
            <a:r>
              <a:rPr lang="ru-RU" sz="1200" b="1" dirty="0" smtClean="0">
                <a:solidFill>
                  <a:schemeClr val="tx2"/>
                </a:solidFill>
              </a:rPr>
              <a:t>Да! зеленые лягушки</a:t>
            </a:r>
          </a:p>
          <a:p>
            <a:r>
              <a:rPr lang="ru-RU" sz="1200" b="1" dirty="0" smtClean="0">
                <a:solidFill>
                  <a:schemeClr val="tx2"/>
                </a:solidFill>
              </a:rPr>
              <a:t>Утром рано умывались,</a:t>
            </a:r>
          </a:p>
          <a:p>
            <a:r>
              <a:rPr lang="ru-RU" sz="1200" b="1" dirty="0" smtClean="0">
                <a:solidFill>
                  <a:schemeClr val="tx2"/>
                </a:solidFill>
              </a:rPr>
              <a:t>Полотенцем растирались,</a:t>
            </a:r>
          </a:p>
          <a:p>
            <a:r>
              <a:rPr lang="ru-RU" sz="1200" b="1" dirty="0" smtClean="0">
                <a:solidFill>
                  <a:schemeClr val="tx2"/>
                </a:solidFill>
              </a:rPr>
              <a:t>Ножками топали, ручками хлопали,</a:t>
            </a:r>
          </a:p>
          <a:p>
            <a:r>
              <a:rPr lang="ru-RU" sz="1200" b="1" dirty="0" smtClean="0">
                <a:solidFill>
                  <a:schemeClr val="tx2"/>
                </a:solidFill>
              </a:rPr>
              <a:t>Вправо, влево наклонились</a:t>
            </a:r>
          </a:p>
          <a:p>
            <a:r>
              <a:rPr lang="ru-RU" sz="1200" b="1" dirty="0" smtClean="0">
                <a:solidFill>
                  <a:schemeClr val="tx2"/>
                </a:solidFill>
              </a:rPr>
              <a:t>И обратно возвращались.</a:t>
            </a:r>
          </a:p>
          <a:p>
            <a:r>
              <a:rPr lang="ru-RU" sz="1200" b="1" dirty="0" smtClean="0">
                <a:solidFill>
                  <a:schemeClr val="tx2"/>
                </a:solidFill>
              </a:rPr>
              <a:t>Вот здоровья в чем секрет.</a:t>
            </a:r>
          </a:p>
          <a:p>
            <a:r>
              <a:rPr lang="ru-RU" sz="1200" b="1" dirty="0" smtClean="0">
                <a:solidFill>
                  <a:schemeClr val="tx2"/>
                </a:solidFill>
              </a:rPr>
              <a:t>Всем друзьям </a:t>
            </a:r>
            <a:r>
              <a:rPr lang="ru-RU" sz="1200" b="1" dirty="0" err="1" smtClean="0">
                <a:solidFill>
                  <a:schemeClr val="tx2"/>
                </a:solidFill>
              </a:rPr>
              <a:t>физкультпривет</a:t>
            </a:r>
            <a:r>
              <a:rPr lang="ru-RU" sz="1200" b="1" dirty="0" smtClean="0">
                <a:solidFill>
                  <a:schemeClr val="tx2"/>
                </a:solidFill>
              </a:rPr>
              <a:t>!!!  </a:t>
            </a:r>
            <a:endParaRPr lang="ru-RU" sz="1200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UserXP\Мои документы\Чаяна\рисунки Чаяна\артыш\артыш\1275417176_99e8652c597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357555" y="285728"/>
            <a:ext cx="1143008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b="1" dirty="0" smtClean="0"/>
              <a:t>Перешагнуть через палку вперед-назад.</a:t>
            </a:r>
          </a:p>
          <a:p>
            <a:r>
              <a:rPr lang="ru-RU" sz="900" b="1" dirty="0" smtClean="0"/>
              <a:t>Приподняв палку от пола на 2-5 см, сделать попытку к прыжку через нее. Прыжки через палку на разной высоте , не выпуская ее из рук</a:t>
            </a:r>
            <a:endParaRPr lang="ru-RU" sz="9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4572000" y="4857761"/>
            <a:ext cx="1357323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 smtClean="0"/>
              <a:t>Прыжки</a:t>
            </a:r>
          </a:p>
          <a:p>
            <a:r>
              <a:rPr lang="ru-RU" sz="1100" b="1" dirty="0" smtClean="0"/>
              <a:t>Выполняется прыжок боком, сначала как перешагивание.</a:t>
            </a:r>
          </a:p>
          <a:p>
            <a:r>
              <a:rPr lang="ru-RU" sz="1100" b="1" dirty="0" smtClean="0"/>
              <a:t>Прыжок с места.</a:t>
            </a:r>
          </a:p>
          <a:p>
            <a:r>
              <a:rPr lang="ru-RU" sz="1100" b="1" dirty="0" smtClean="0"/>
              <a:t>Прыжок с разбега.</a:t>
            </a:r>
          </a:p>
          <a:p>
            <a:endParaRPr lang="ru-RU" sz="1100" b="1" dirty="0" smtClean="0"/>
          </a:p>
          <a:p>
            <a:endParaRPr lang="ru-RU" sz="1000" dirty="0"/>
          </a:p>
        </p:txBody>
      </p:sp>
      <p:sp>
        <p:nvSpPr>
          <p:cNvPr id="5" name="TextBox 4"/>
          <p:cNvSpPr txBox="1"/>
          <p:nvPr/>
        </p:nvSpPr>
        <p:spPr>
          <a:xfrm>
            <a:off x="6429389" y="500043"/>
            <a:ext cx="121444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dirty="0" smtClean="0"/>
              <a:t>И.п. в приседе, палка под коленями, упор руками за концы палки. Прыжки на месте. Прыжки с продвижением вперед.</a:t>
            </a:r>
            <a:endParaRPr lang="ru-RU" sz="1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6500826" y="5000637"/>
            <a:ext cx="12144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/>
              <a:t>«Метальщики»</a:t>
            </a:r>
          </a:p>
          <a:p>
            <a:r>
              <a:rPr lang="ru-RU" sz="1100" b="1" dirty="0" smtClean="0"/>
              <a:t>Дети  бросают палки или мячи в цель и вдаль</a:t>
            </a:r>
            <a:endParaRPr lang="ru-RU" sz="11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500167" y="2571744"/>
            <a:ext cx="1285884" cy="1685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dirty="0" smtClean="0"/>
              <a:t>Мягкие шаги на </a:t>
            </a:r>
            <a:r>
              <a:rPr lang="ru-RU" sz="1000" b="1" dirty="0" err="1" smtClean="0"/>
              <a:t>носках.Мягкие</a:t>
            </a:r>
            <a:r>
              <a:rPr lang="ru-RU" sz="1000" b="1" dirty="0" smtClean="0"/>
              <a:t> прыжки с продвижением вперед. Мягкие и длинные прыжки на носках в одну сторону. Обратно – легкий бег - эстафета</a:t>
            </a:r>
            <a:endParaRPr lang="ru-RU" sz="10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571605" y="4857760"/>
            <a:ext cx="1357323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/>
              <a:t>Зажимая палку между скрещенных ног, выполнять прыжки с продвижением вперед</a:t>
            </a:r>
            <a:endParaRPr lang="ru-RU" sz="11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1571605" y="357166"/>
            <a:ext cx="121444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/>
              <a:t>И.п. Ноги на ширине плеч. Руки вперед и держат палку, присесть и встать,  палку вверх вернуться  И.п.</a:t>
            </a:r>
            <a:endParaRPr lang="ru-RU" sz="11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4572001" y="2643182"/>
            <a:ext cx="121444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/>
              <a:t>Ставят на голову мешочек, руки прямо доставить мешочек до цели не прикасаясь руками мешка</a:t>
            </a:r>
            <a:endParaRPr lang="ru-RU" sz="11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7715273" y="2643182"/>
            <a:ext cx="128588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/>
              <a:t>Игра соревнование.</a:t>
            </a:r>
          </a:p>
          <a:p>
            <a:r>
              <a:rPr lang="ru-RU" sz="1100" b="1" dirty="0" smtClean="0"/>
              <a:t>Поставить кегли на расстоянии 3 м , прокатить мяч, чтобы сбить его. </a:t>
            </a:r>
            <a:endParaRPr lang="ru-RU" sz="1100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819</TotalTime>
  <Words>1352</Words>
  <Application>Microsoft Office PowerPoint</Application>
  <PresentationFormat>Экран (4:3)</PresentationFormat>
  <Paragraphs>289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Алгоритм классического занятия по физической культуре в детском саду: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Customer</cp:lastModifiedBy>
  <cp:revision>100</cp:revision>
  <dcterms:created xsi:type="dcterms:W3CDTF">2010-12-07T04:58:48Z</dcterms:created>
  <dcterms:modified xsi:type="dcterms:W3CDTF">2015-10-27T07:55:33Z</dcterms:modified>
</cp:coreProperties>
</file>